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7" r:id="rId2"/>
    <p:sldId id="258" r:id="rId3"/>
    <p:sldId id="259" r:id="rId4"/>
    <p:sldId id="269" r:id="rId5"/>
    <p:sldId id="270" r:id="rId6"/>
    <p:sldId id="271" r:id="rId7"/>
    <p:sldId id="260" r:id="rId8"/>
    <p:sldId id="294" r:id="rId9"/>
    <p:sldId id="293" r:id="rId10"/>
    <p:sldId id="261" r:id="rId11"/>
    <p:sldId id="263" r:id="rId12"/>
    <p:sldId id="264" r:id="rId13"/>
    <p:sldId id="272" r:id="rId14"/>
    <p:sldId id="291" r:id="rId15"/>
    <p:sldId id="273" r:id="rId16"/>
    <p:sldId id="275" r:id="rId17"/>
    <p:sldId id="276" r:id="rId18"/>
    <p:sldId id="278" r:id="rId19"/>
    <p:sldId id="279" r:id="rId20"/>
    <p:sldId id="280" r:id="rId21"/>
    <p:sldId id="281" r:id="rId22"/>
    <p:sldId id="282" r:id="rId23"/>
    <p:sldId id="283" r:id="rId24"/>
    <p:sldId id="284" r:id="rId25"/>
    <p:sldId id="285" r:id="rId26"/>
    <p:sldId id="289" r:id="rId27"/>
    <p:sldId id="290" r:id="rId28"/>
    <p:sldId id="288" r:id="rId29"/>
  </p:sldIdLst>
  <p:sldSz cx="12192000" cy="6858000"/>
  <p:notesSz cx="6858000" cy="9144000"/>
  <p:embeddedFontLst>
    <p:embeddedFont>
      <p:font typeface="Arial Black" panose="020B0A04020102020204" pitchFamily="34" charset="0"/>
      <p:bold r:id="rId30"/>
    </p:embeddedFont>
    <p:embeddedFont>
      <p:font typeface="Calibri" panose="020F0502020204030204" pitchFamily="34"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nande" initials="E" lastIdx="12" clrIdx="0">
    <p:extLst>
      <p:ext uri="{19B8F6BF-5375-455C-9EA6-DF929625EA0E}">
        <p15:presenceInfo xmlns:p15="http://schemas.microsoft.com/office/powerpoint/2012/main" userId="Ernan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78"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charts/_rels/chart1.xml.rels><?xml version="1.0" encoding="UTF-8" standalone="yes"?>
<Relationships xmlns="http://schemas.openxmlformats.org/package/2006/relationships"><Relationship Id="rId1" Type="http://schemas.openxmlformats.org/officeDocument/2006/relationships/oleObject" Target="file:///D:\DOCENSIA\INTERVEN&#199;&#195;O\SEMANA%2012\PCD%20%20HAS%20e%20DM.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DOCENSIA\INTERVEN&#199;&#195;O\SEMANA%2012\PCD%20%20HAS%20e%20DM.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OCENSIA\INTERVEN&#199;&#195;O\SEMANA%2012\PCD%20%20HAS%20e%20DM.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OCENSIA\INTERVEN&#199;&#195;O\SEMANA%2012\PCD%20%20HAS%20e%20DM.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OCENSIA\INTERVEN&#199;&#195;O\SEMANA%2012\PCD%20%20HAS%20e%20DM.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OCENSIA\INTERVEN&#199;&#195;O\SEMANA%2012\PCD%20%20HAS%20e%20DM.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DOCENSIA\INTERVEN&#199;&#195;O\SEMANA%2012\PCD%20%20HAS%20e%20DM.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DOCENSIA\INTERVEN&#199;&#195;O\SEMANA%2012\PCD%20%20HAS%20e%20DM.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DOCENSIA\INTERVEN&#199;&#195;O\SEMANA%2012\PCD%20%20HAS%20e%20DM.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DOCENSIA\INTERVEN&#199;&#195;O\SEMANA%2012\PCD%20%20HAS%20e%20DM.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0403045773124532"/>
          <c:w val="0.93346866087750857"/>
          <c:h val="0.57875664905509194"/>
        </c:manualLayout>
      </c:layout>
      <c:barChart>
        <c:barDir val="col"/>
        <c:grouping val="clustered"/>
        <c:varyColors val="0"/>
        <c:ser>
          <c:idx val="0"/>
          <c:order val="0"/>
          <c:tx>
            <c:strRef>
              <c:f>Indicadores!$C$4</c:f>
              <c:strCache>
                <c:ptCount val="1"/>
                <c:pt idx="0">
                  <c:v>Cobertura do Programa de Atenção à  Hipertensão Arterial Sistêmica na unidade de saúde</c:v>
                </c:pt>
              </c:strCache>
            </c:strRef>
          </c:tx>
          <c:spPr>
            <a:solidFill>
              <a:srgbClr val="558ED5"/>
            </a:solidFill>
            <a:ln w="25400">
              <a:noFill/>
            </a:ln>
          </c:spPr>
          <c:invertIfNegative val="0"/>
          <c:dLbls>
            <c:spPr>
              <a:noFill/>
              <a:ln w="25400">
                <a:noFill/>
              </a:ln>
            </c:spPr>
            <c:txPr>
              <a:bodyPr/>
              <a:lstStyle/>
              <a:p>
                <a:pPr algn="ctr" rtl="1">
                  <a:defRPr sz="1000" b="0"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Indicadores!$D$3:$F$3</c:f>
              <c:strCache>
                <c:ptCount val="3"/>
                <c:pt idx="0">
                  <c:v>Mês 1</c:v>
                </c:pt>
                <c:pt idx="1">
                  <c:v>Mês 2</c:v>
                </c:pt>
                <c:pt idx="2">
                  <c:v>Mês 3</c:v>
                </c:pt>
              </c:strCache>
            </c:strRef>
          </c:cat>
          <c:val>
            <c:numRef>
              <c:f>Indicadores!$D$4:$F$4</c:f>
              <c:numCache>
                <c:formatCode>0.0%</c:formatCode>
                <c:ptCount val="3"/>
                <c:pt idx="0">
                  <c:v>9.3231162196680872E-2</c:v>
                </c:pt>
                <c:pt idx="1">
                  <c:v>0.20689655172413793</c:v>
                </c:pt>
                <c:pt idx="2">
                  <c:v>0.35504469987228893</c:v>
                </c:pt>
              </c:numCache>
            </c:numRef>
          </c:val>
        </c:ser>
        <c:dLbls>
          <c:showLegendKey val="0"/>
          <c:showVal val="0"/>
          <c:showCatName val="0"/>
          <c:showSerName val="0"/>
          <c:showPercent val="0"/>
          <c:showBubbleSize val="0"/>
        </c:dLbls>
        <c:gapWidth val="150"/>
        <c:overlap val="-25"/>
        <c:axId val="207596800"/>
        <c:axId val="207591760"/>
      </c:barChart>
      <c:catAx>
        <c:axId val="207596800"/>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07591760"/>
        <c:crosses val="autoZero"/>
        <c:auto val="1"/>
        <c:lblAlgn val="ctr"/>
        <c:lblOffset val="100"/>
        <c:noMultiLvlLbl val="0"/>
      </c:catAx>
      <c:valAx>
        <c:axId val="207591760"/>
        <c:scaling>
          <c:orientation val="minMax"/>
          <c:max val="1"/>
          <c:min val="0"/>
        </c:scaling>
        <c:delete val="1"/>
        <c:axPos val="l"/>
        <c:numFmt formatCode="0.0%" sourceLinked="1"/>
        <c:majorTickMark val="out"/>
        <c:minorTickMark val="none"/>
        <c:tickLblPos val="nextTo"/>
        <c:crossAx val="207596800"/>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343071221120612E-2"/>
          <c:y val="0.3048327137546521"/>
          <c:w val="0.92931487269652724"/>
          <c:h val="0.57620817843866168"/>
        </c:manualLayout>
      </c:layout>
      <c:barChart>
        <c:barDir val="col"/>
        <c:grouping val="clustered"/>
        <c:varyColors val="0"/>
        <c:ser>
          <c:idx val="0"/>
          <c:order val="0"/>
          <c:tx>
            <c:strRef>
              <c:f>Indicadores!$R$48</c:f>
              <c:strCache>
                <c:ptCount val="1"/>
                <c:pt idx="0">
                  <c:v>Proporção de pessoas com diabetes com estratificação de risco cardiovascular por  exame clínico em dia</c:v>
                </c:pt>
              </c:strCache>
            </c:strRef>
          </c:tx>
          <c:spPr>
            <a:solidFill>
              <a:srgbClr val="4F81BD"/>
            </a:solidFill>
            <a:ln w="25400">
              <a:noFill/>
            </a:ln>
          </c:spPr>
          <c:invertIfNegative val="0"/>
          <c:dLbls>
            <c:spPr>
              <a:noFill/>
              <a:ln w="25400">
                <a:noFill/>
              </a:ln>
            </c:spPr>
            <c:txPr>
              <a:bodyPr/>
              <a:lstStyle/>
              <a:p>
                <a:pPr algn="ctr" rtl="1">
                  <a:defRPr sz="1000" b="0"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Indicadores!$S$47:$U$47</c:f>
              <c:strCache>
                <c:ptCount val="3"/>
                <c:pt idx="0">
                  <c:v>Mês 1</c:v>
                </c:pt>
                <c:pt idx="1">
                  <c:v>Mês 2</c:v>
                </c:pt>
                <c:pt idx="2">
                  <c:v>Mês 3</c:v>
                </c:pt>
              </c:strCache>
            </c:strRef>
          </c:cat>
          <c:val>
            <c:numRef>
              <c:f>Indicadores!$S$48:$U$48</c:f>
              <c:numCache>
                <c:formatCode>0.0%</c:formatCode>
                <c:ptCount val="3"/>
                <c:pt idx="0">
                  <c:v>1</c:v>
                </c:pt>
                <c:pt idx="1">
                  <c:v>1</c:v>
                </c:pt>
                <c:pt idx="2">
                  <c:v>0.95000000000000062</c:v>
                </c:pt>
              </c:numCache>
            </c:numRef>
          </c:val>
        </c:ser>
        <c:dLbls>
          <c:showLegendKey val="0"/>
          <c:showVal val="0"/>
          <c:showCatName val="0"/>
          <c:showSerName val="0"/>
          <c:showPercent val="0"/>
          <c:showBubbleSize val="0"/>
        </c:dLbls>
        <c:gapWidth val="150"/>
        <c:overlap val="-25"/>
        <c:axId val="142757264"/>
        <c:axId val="142757824"/>
      </c:barChart>
      <c:catAx>
        <c:axId val="142757264"/>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42757824"/>
        <c:crosses val="autoZero"/>
        <c:auto val="1"/>
        <c:lblAlgn val="ctr"/>
        <c:lblOffset val="100"/>
        <c:noMultiLvlLbl val="0"/>
      </c:catAx>
      <c:valAx>
        <c:axId val="142757824"/>
        <c:scaling>
          <c:orientation val="minMax"/>
          <c:max val="1"/>
          <c:min val="0"/>
        </c:scaling>
        <c:delete val="1"/>
        <c:axPos val="l"/>
        <c:numFmt formatCode="0.0%" sourceLinked="1"/>
        <c:majorTickMark val="out"/>
        <c:minorTickMark val="none"/>
        <c:tickLblPos val="nextTo"/>
        <c:crossAx val="142757264"/>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90605427975337E-2"/>
          <c:y val="0.29642908835988208"/>
          <c:w val="0.92901878914404956"/>
          <c:h val="0.58928674192022779"/>
        </c:manualLayout>
      </c:layout>
      <c:barChart>
        <c:barDir val="col"/>
        <c:grouping val="clustered"/>
        <c:varyColors val="0"/>
        <c:ser>
          <c:idx val="0"/>
          <c:order val="0"/>
          <c:tx>
            <c:strRef>
              <c:f>Indicadores!$R$4</c:f>
              <c:strCache>
                <c:ptCount val="1"/>
                <c:pt idx="0">
                  <c:v>Cobertura do Pprograma de Atenção à Diabetes Mellitus na unidade de saúde</c:v>
                </c:pt>
              </c:strCache>
            </c:strRef>
          </c:tx>
          <c:spPr>
            <a:solidFill>
              <a:srgbClr val="4F81BD"/>
            </a:solidFill>
            <a:ln w="25400">
              <a:noFill/>
            </a:ln>
          </c:spPr>
          <c:invertIfNegative val="0"/>
          <c:dLbls>
            <c:spPr>
              <a:noFill/>
              <a:ln w="25400">
                <a:noFill/>
              </a:ln>
            </c:spPr>
            <c:txPr>
              <a:bodyPr/>
              <a:lstStyle/>
              <a:p>
                <a:pPr algn="ctr" rtl="1">
                  <a:defRPr sz="1000" b="0"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Indicadores!$S$3:$U$3</c:f>
              <c:strCache>
                <c:ptCount val="3"/>
                <c:pt idx="0">
                  <c:v>Mês 1</c:v>
                </c:pt>
                <c:pt idx="1">
                  <c:v>Mês 2</c:v>
                </c:pt>
                <c:pt idx="2">
                  <c:v>Mês 3</c:v>
                </c:pt>
              </c:strCache>
            </c:strRef>
          </c:cat>
          <c:val>
            <c:numRef>
              <c:f>Indicadores!$S$4:$U$4</c:f>
              <c:numCache>
                <c:formatCode>0.0%</c:formatCode>
                <c:ptCount val="3"/>
                <c:pt idx="0">
                  <c:v>0.10747663551401869</c:v>
                </c:pt>
                <c:pt idx="1">
                  <c:v>0.23364485981308411</c:v>
                </c:pt>
                <c:pt idx="2">
                  <c:v>0.37383177570093651</c:v>
                </c:pt>
              </c:numCache>
            </c:numRef>
          </c:val>
        </c:ser>
        <c:dLbls>
          <c:showLegendKey val="0"/>
          <c:showVal val="0"/>
          <c:showCatName val="0"/>
          <c:showSerName val="0"/>
          <c:showPercent val="0"/>
          <c:showBubbleSize val="0"/>
        </c:dLbls>
        <c:gapWidth val="150"/>
        <c:overlap val="-25"/>
        <c:axId val="200858928"/>
        <c:axId val="200862288"/>
      </c:barChart>
      <c:catAx>
        <c:axId val="200858928"/>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00862288"/>
        <c:crosses val="autoZero"/>
        <c:auto val="1"/>
        <c:lblAlgn val="ctr"/>
        <c:lblOffset val="100"/>
        <c:noMultiLvlLbl val="0"/>
      </c:catAx>
      <c:valAx>
        <c:axId val="200862288"/>
        <c:scaling>
          <c:orientation val="minMax"/>
          <c:max val="1"/>
          <c:min val="0"/>
        </c:scaling>
        <c:delete val="1"/>
        <c:axPos val="l"/>
        <c:numFmt formatCode="0.0%" sourceLinked="1"/>
        <c:majorTickMark val="out"/>
        <c:minorTickMark val="none"/>
        <c:tickLblPos val="nextTo"/>
        <c:crossAx val="200858928"/>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786885245901641E-2"/>
          <c:y val="0.30514705882352744"/>
          <c:w val="0.93237704918032749"/>
          <c:h val="0.57720588235294112"/>
        </c:manualLayout>
      </c:layout>
      <c:barChart>
        <c:barDir val="col"/>
        <c:grouping val="clustered"/>
        <c:varyColors val="0"/>
        <c:ser>
          <c:idx val="0"/>
          <c:order val="0"/>
          <c:tx>
            <c:strRef>
              <c:f>Indicadores!$C$20</c:f>
              <c:strCache>
                <c:ptCount val="1"/>
                <c:pt idx="0">
                  <c:v>Proporção de pessoas com hipertensão com os exames complementares em dia de acordo com o protocolo</c:v>
                </c:pt>
              </c:strCache>
            </c:strRef>
          </c:tx>
          <c:spPr>
            <a:solidFill>
              <a:srgbClr val="4F81BD"/>
            </a:solidFill>
            <a:ln w="25400">
              <a:noFill/>
            </a:ln>
          </c:spPr>
          <c:invertIfNegative val="0"/>
          <c:dLbls>
            <c:spPr>
              <a:noFill/>
              <a:ln w="25400">
                <a:noFill/>
              </a:ln>
            </c:spPr>
            <c:txPr>
              <a:bodyPr/>
              <a:lstStyle/>
              <a:p>
                <a:pPr algn="ctr" rtl="1">
                  <a:defRPr sz="1000" b="0"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Indicadores!$D$19:$F$19</c:f>
              <c:strCache>
                <c:ptCount val="3"/>
                <c:pt idx="0">
                  <c:v>Mês 1</c:v>
                </c:pt>
                <c:pt idx="1">
                  <c:v>Mês 2</c:v>
                </c:pt>
                <c:pt idx="2">
                  <c:v>Mês 3</c:v>
                </c:pt>
              </c:strCache>
            </c:strRef>
          </c:cat>
          <c:val>
            <c:numRef>
              <c:f>Indicadores!$D$20:$F$20</c:f>
              <c:numCache>
                <c:formatCode>0.0%</c:formatCode>
                <c:ptCount val="3"/>
                <c:pt idx="0">
                  <c:v>0.89041095890410948</c:v>
                </c:pt>
                <c:pt idx="1">
                  <c:v>0.78395061728395365</c:v>
                </c:pt>
                <c:pt idx="2">
                  <c:v>0.93165467625899989</c:v>
                </c:pt>
              </c:numCache>
            </c:numRef>
          </c:val>
        </c:ser>
        <c:dLbls>
          <c:showLegendKey val="0"/>
          <c:showVal val="0"/>
          <c:showCatName val="0"/>
          <c:showSerName val="0"/>
          <c:showPercent val="0"/>
          <c:showBubbleSize val="0"/>
        </c:dLbls>
        <c:gapWidth val="150"/>
        <c:overlap val="-25"/>
        <c:axId val="199961648"/>
        <c:axId val="143358624"/>
      </c:barChart>
      <c:catAx>
        <c:axId val="199961648"/>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43358624"/>
        <c:crosses val="autoZero"/>
        <c:auto val="1"/>
        <c:lblAlgn val="ctr"/>
        <c:lblOffset val="100"/>
        <c:noMultiLvlLbl val="0"/>
      </c:catAx>
      <c:valAx>
        <c:axId val="143358624"/>
        <c:scaling>
          <c:orientation val="minMax"/>
          <c:max val="1"/>
          <c:min val="0"/>
        </c:scaling>
        <c:delete val="1"/>
        <c:axPos val="l"/>
        <c:numFmt formatCode="0.0%" sourceLinked="1"/>
        <c:majorTickMark val="out"/>
        <c:minorTickMark val="none"/>
        <c:tickLblPos val="nextTo"/>
        <c:crossAx val="199961648"/>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170212765957693E-2"/>
          <c:y val="0.30627361456702346"/>
          <c:w val="0.92765957446809255"/>
          <c:h val="0.5756467936440488"/>
        </c:manualLayout>
      </c:layout>
      <c:barChart>
        <c:barDir val="col"/>
        <c:grouping val="clustered"/>
        <c:varyColors val="0"/>
        <c:ser>
          <c:idx val="0"/>
          <c:order val="0"/>
          <c:tx>
            <c:strRef>
              <c:f>Indicadores!$R$20</c:f>
              <c:strCache>
                <c:ptCount val="1"/>
                <c:pt idx="0">
                  <c:v>Proporção de pessoas com diabetes com os exames complementares  em dia de acordo com o protocolo</c:v>
                </c:pt>
              </c:strCache>
            </c:strRef>
          </c:tx>
          <c:spPr>
            <a:solidFill>
              <a:srgbClr val="4F81BD"/>
            </a:solidFill>
            <a:ln w="25400">
              <a:noFill/>
            </a:ln>
          </c:spPr>
          <c:invertIfNegative val="0"/>
          <c:dLbls>
            <c:spPr>
              <a:noFill/>
              <a:ln w="25400">
                <a:noFill/>
              </a:ln>
            </c:spPr>
            <c:txPr>
              <a:bodyPr/>
              <a:lstStyle/>
              <a:p>
                <a:pPr algn="ctr" rtl="1">
                  <a:defRPr sz="1000" b="0"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Indicadores!$S$19:$U$19</c:f>
              <c:strCache>
                <c:ptCount val="3"/>
                <c:pt idx="0">
                  <c:v>Mês 1</c:v>
                </c:pt>
                <c:pt idx="1">
                  <c:v>Mês 2</c:v>
                </c:pt>
                <c:pt idx="2">
                  <c:v>Mês 3</c:v>
                </c:pt>
              </c:strCache>
            </c:strRef>
          </c:cat>
          <c:val>
            <c:numRef>
              <c:f>Indicadores!$S$20:$U$20</c:f>
              <c:numCache>
                <c:formatCode>0.0%</c:formatCode>
                <c:ptCount val="3"/>
                <c:pt idx="0">
                  <c:v>0.82608695652173914</c:v>
                </c:pt>
                <c:pt idx="1">
                  <c:v>0.74000000000000321</c:v>
                </c:pt>
                <c:pt idx="2">
                  <c:v>0.95000000000000062</c:v>
                </c:pt>
              </c:numCache>
            </c:numRef>
          </c:val>
        </c:ser>
        <c:dLbls>
          <c:showLegendKey val="0"/>
          <c:showVal val="0"/>
          <c:showCatName val="0"/>
          <c:showSerName val="0"/>
          <c:showPercent val="0"/>
          <c:showBubbleSize val="0"/>
        </c:dLbls>
        <c:gapWidth val="150"/>
        <c:overlap val="-25"/>
        <c:axId val="207317600"/>
        <c:axId val="207318160"/>
      </c:barChart>
      <c:catAx>
        <c:axId val="207317600"/>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07318160"/>
        <c:crosses val="autoZero"/>
        <c:auto val="1"/>
        <c:lblAlgn val="ctr"/>
        <c:lblOffset val="100"/>
        <c:noMultiLvlLbl val="0"/>
      </c:catAx>
      <c:valAx>
        <c:axId val="207318160"/>
        <c:scaling>
          <c:orientation val="minMax"/>
          <c:max val="1"/>
          <c:min val="0"/>
        </c:scaling>
        <c:delete val="1"/>
        <c:axPos val="l"/>
        <c:numFmt formatCode="0.0%" sourceLinked="1"/>
        <c:majorTickMark val="out"/>
        <c:minorTickMark val="none"/>
        <c:tickLblPos val="nextTo"/>
        <c:crossAx val="207317600"/>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2323296092361294E-2"/>
          <c:y val="0.37050359712230446"/>
          <c:w val="0.93333517466693239"/>
          <c:h val="0.51438848920863256"/>
        </c:manualLayout>
      </c:layout>
      <c:barChart>
        <c:barDir val="col"/>
        <c:grouping val="clustered"/>
        <c:varyColors val="0"/>
        <c:ser>
          <c:idx val="0"/>
          <c:order val="0"/>
          <c:tx>
            <c:strRef>
              <c:f>Indicadores!$C$26</c:f>
              <c:strCache>
                <c:ptCount val="1"/>
                <c:pt idx="0">
                  <c:v>Proporção de pessoas com hipertensão com prescrição de medicamentos da Farmácia Popular/Hiperdia priorizada.      </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invertIfNegative val="0"/>
          <c:dLbls>
            <c:spPr>
              <a:noFill/>
              <a:ln w="25400">
                <a:noFill/>
              </a:ln>
            </c:spPr>
            <c:txPr>
              <a:bodyPr/>
              <a:lstStyle/>
              <a:p>
                <a:pPr algn="ctr" rtl="1">
                  <a:defRPr sz="1000" b="0"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Indicadores!$D$25:$F$25</c:f>
              <c:strCache>
                <c:ptCount val="3"/>
                <c:pt idx="0">
                  <c:v>Mês 1</c:v>
                </c:pt>
                <c:pt idx="1">
                  <c:v>Mês 2</c:v>
                </c:pt>
                <c:pt idx="2">
                  <c:v>Mês 3</c:v>
                </c:pt>
              </c:strCache>
            </c:strRef>
          </c:cat>
          <c:val>
            <c:numRef>
              <c:f>Indicadores!$D$26:$F$26</c:f>
              <c:numCache>
                <c:formatCode>0.0%</c:formatCode>
                <c:ptCount val="3"/>
                <c:pt idx="0">
                  <c:v>0.9726027397260274</c:v>
                </c:pt>
                <c:pt idx="1">
                  <c:v>0.97530864197530853</c:v>
                </c:pt>
                <c:pt idx="2">
                  <c:v>0.98201438848920497</c:v>
                </c:pt>
              </c:numCache>
            </c:numRef>
          </c:val>
        </c:ser>
        <c:dLbls>
          <c:showLegendKey val="0"/>
          <c:showVal val="0"/>
          <c:showCatName val="0"/>
          <c:showSerName val="0"/>
          <c:showPercent val="0"/>
          <c:showBubbleSize val="0"/>
        </c:dLbls>
        <c:gapWidth val="150"/>
        <c:overlap val="-25"/>
        <c:axId val="207320400"/>
        <c:axId val="207320960"/>
      </c:barChart>
      <c:catAx>
        <c:axId val="207320400"/>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07320960"/>
        <c:crosses val="autoZero"/>
        <c:auto val="1"/>
        <c:lblAlgn val="ctr"/>
        <c:lblOffset val="100"/>
        <c:noMultiLvlLbl val="0"/>
      </c:catAx>
      <c:valAx>
        <c:axId val="207320960"/>
        <c:scaling>
          <c:orientation val="minMax"/>
          <c:max val="1"/>
          <c:min val="0"/>
        </c:scaling>
        <c:delete val="1"/>
        <c:axPos val="l"/>
        <c:numFmt formatCode="0.0%" sourceLinked="1"/>
        <c:majorTickMark val="out"/>
        <c:minorTickMark val="none"/>
        <c:tickLblPos val="nextTo"/>
        <c:crossAx val="207320400"/>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1673872220609E-2"/>
          <c:y val="0.37050359712230446"/>
          <c:w val="0.9291685570649354"/>
          <c:h val="0.51438848920863256"/>
        </c:manualLayout>
      </c:layout>
      <c:barChart>
        <c:barDir val="col"/>
        <c:grouping val="clustered"/>
        <c:varyColors val="0"/>
        <c:ser>
          <c:idx val="0"/>
          <c:order val="0"/>
          <c:tx>
            <c:strRef>
              <c:f>Indicadores!$R$26</c:f>
              <c:strCache>
                <c:ptCount val="1"/>
                <c:pt idx="0">
                  <c:v>Proporção de pessoas com diabetes com prescrição de medicamentos da Farmácia Popular/Hiperdia priorizada.      </c:v>
                </c:pt>
              </c:strCache>
            </c:strRef>
          </c:tx>
          <c:spPr>
            <a:solidFill>
              <a:srgbClr val="4F81BD"/>
            </a:solidFill>
            <a:ln w="25400">
              <a:noFill/>
            </a:ln>
          </c:spPr>
          <c:invertIfNegative val="0"/>
          <c:dLbls>
            <c:spPr>
              <a:noFill/>
              <a:ln w="25400">
                <a:noFill/>
              </a:ln>
            </c:spPr>
            <c:txPr>
              <a:bodyPr/>
              <a:lstStyle/>
              <a:p>
                <a:pPr algn="ctr" rtl="1">
                  <a:defRPr sz="1000" b="0"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Indicadores!$S$25:$U$25</c:f>
              <c:strCache>
                <c:ptCount val="3"/>
                <c:pt idx="0">
                  <c:v>Mês 1</c:v>
                </c:pt>
                <c:pt idx="1">
                  <c:v>Mês 2</c:v>
                </c:pt>
                <c:pt idx="2">
                  <c:v>Mês 3</c:v>
                </c:pt>
              </c:strCache>
            </c:strRef>
          </c:cat>
          <c:val>
            <c:numRef>
              <c:f>Indicadores!$S$26:$U$26</c:f>
              <c:numCache>
                <c:formatCode>0.0%</c:formatCode>
                <c:ptCount val="3"/>
                <c:pt idx="0">
                  <c:v>0.95652173913043481</c:v>
                </c:pt>
                <c:pt idx="1">
                  <c:v>0.96000000000000063</c:v>
                </c:pt>
                <c:pt idx="2">
                  <c:v>0.97500000000000064</c:v>
                </c:pt>
              </c:numCache>
            </c:numRef>
          </c:val>
        </c:ser>
        <c:dLbls>
          <c:showLegendKey val="0"/>
          <c:showVal val="0"/>
          <c:showCatName val="0"/>
          <c:showSerName val="0"/>
          <c:showPercent val="0"/>
          <c:showBubbleSize val="0"/>
        </c:dLbls>
        <c:gapWidth val="150"/>
        <c:overlap val="-25"/>
        <c:axId val="207323200"/>
        <c:axId val="142913344"/>
      </c:barChart>
      <c:catAx>
        <c:axId val="207323200"/>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42913344"/>
        <c:crosses val="autoZero"/>
        <c:auto val="1"/>
        <c:lblAlgn val="ctr"/>
        <c:lblOffset val="100"/>
        <c:noMultiLvlLbl val="0"/>
      </c:catAx>
      <c:valAx>
        <c:axId val="142913344"/>
        <c:scaling>
          <c:orientation val="minMax"/>
          <c:max val="1"/>
          <c:min val="0"/>
        </c:scaling>
        <c:delete val="1"/>
        <c:axPos val="l"/>
        <c:numFmt formatCode="0.0%" sourceLinked="1"/>
        <c:majorTickMark val="out"/>
        <c:minorTickMark val="none"/>
        <c:tickLblPos val="nextTo"/>
        <c:crossAx val="207323200"/>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2786885245901641E-2"/>
          <c:y val="0.30258357101802547"/>
          <c:w val="0.93237704918032749"/>
          <c:h val="0.57933683719304463"/>
        </c:manualLayout>
      </c:layout>
      <c:barChart>
        <c:barDir val="col"/>
        <c:grouping val="clustered"/>
        <c:varyColors val="0"/>
        <c:ser>
          <c:idx val="0"/>
          <c:order val="0"/>
          <c:tx>
            <c:strRef>
              <c:f>Indicadores!$C$32</c:f>
              <c:strCache>
                <c:ptCount val="1"/>
                <c:pt idx="0">
                  <c:v>Proporção de pessoas com hipertensão com avaliação da necessidade de atendimento odontológico</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invertIfNegative val="0"/>
          <c:dLbls>
            <c:spPr>
              <a:noFill/>
              <a:ln w="25400">
                <a:noFill/>
              </a:ln>
            </c:spPr>
            <c:txPr>
              <a:bodyPr/>
              <a:lstStyle/>
              <a:p>
                <a:pPr algn="ctr" rtl="1">
                  <a:defRPr sz="1000" b="0"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Indicadores!$D$31:$F$31</c:f>
              <c:strCache>
                <c:ptCount val="3"/>
                <c:pt idx="0">
                  <c:v>Mês 1</c:v>
                </c:pt>
                <c:pt idx="1">
                  <c:v>Mês 2</c:v>
                </c:pt>
                <c:pt idx="2">
                  <c:v>Mês 3</c:v>
                </c:pt>
              </c:strCache>
            </c:strRef>
          </c:cat>
          <c:val>
            <c:numRef>
              <c:f>Indicadores!$D$32:$F$32</c:f>
              <c:numCache>
                <c:formatCode>0.0%</c:formatCode>
                <c:ptCount val="3"/>
                <c:pt idx="0">
                  <c:v>0.9726027397260274</c:v>
                </c:pt>
                <c:pt idx="1">
                  <c:v>0.9320987654320988</c:v>
                </c:pt>
                <c:pt idx="2">
                  <c:v>0.94604316546762557</c:v>
                </c:pt>
              </c:numCache>
            </c:numRef>
          </c:val>
        </c:ser>
        <c:dLbls>
          <c:showLegendKey val="0"/>
          <c:showVal val="0"/>
          <c:showCatName val="0"/>
          <c:showSerName val="0"/>
          <c:showPercent val="0"/>
          <c:showBubbleSize val="0"/>
        </c:dLbls>
        <c:gapWidth val="150"/>
        <c:overlap val="-25"/>
        <c:axId val="142915584"/>
        <c:axId val="142916144"/>
      </c:barChart>
      <c:catAx>
        <c:axId val="142915584"/>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42916144"/>
        <c:crosses val="autoZero"/>
        <c:auto val="1"/>
        <c:lblAlgn val="ctr"/>
        <c:lblOffset val="100"/>
        <c:noMultiLvlLbl val="0"/>
      </c:catAx>
      <c:valAx>
        <c:axId val="142916144"/>
        <c:scaling>
          <c:orientation val="minMax"/>
          <c:max val="1"/>
          <c:min val="0"/>
        </c:scaling>
        <c:delete val="1"/>
        <c:axPos val="l"/>
        <c:numFmt formatCode="0.0%" sourceLinked="1"/>
        <c:majorTickMark val="out"/>
        <c:minorTickMark val="none"/>
        <c:tickLblPos val="nextTo"/>
        <c:crossAx val="142915584"/>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3126360973005982E-2"/>
          <c:y val="0.30258357101802547"/>
          <c:w val="0.93167890236579964"/>
          <c:h val="0.57933683719304463"/>
        </c:manualLayout>
      </c:layout>
      <c:barChart>
        <c:barDir val="col"/>
        <c:grouping val="clustered"/>
        <c:varyColors val="0"/>
        <c:ser>
          <c:idx val="0"/>
          <c:order val="0"/>
          <c:tx>
            <c:strRef>
              <c:f>Indicadores!$R$32</c:f>
              <c:strCache>
                <c:ptCount val="1"/>
                <c:pt idx="0">
                  <c:v>Proporção de pessoas com diabetes com avaliação da necessidade de atendimento odontológico</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invertIfNegative val="0"/>
          <c:dLbls>
            <c:spPr>
              <a:noFill/>
              <a:ln w="25400">
                <a:noFill/>
              </a:ln>
            </c:spPr>
            <c:txPr>
              <a:bodyPr/>
              <a:lstStyle/>
              <a:p>
                <a:pPr algn="ctr" rtl="1">
                  <a:defRPr sz="1000" b="0"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Indicadores!$S$31:$U$31</c:f>
              <c:strCache>
                <c:ptCount val="3"/>
                <c:pt idx="0">
                  <c:v>Mês 1</c:v>
                </c:pt>
                <c:pt idx="1">
                  <c:v>Mês 2</c:v>
                </c:pt>
                <c:pt idx="2">
                  <c:v>Mês 3</c:v>
                </c:pt>
              </c:strCache>
            </c:strRef>
          </c:cat>
          <c:val>
            <c:numRef>
              <c:f>Indicadores!$S$32:$U$32</c:f>
              <c:numCache>
                <c:formatCode>0.0%</c:formatCode>
                <c:ptCount val="3"/>
                <c:pt idx="0">
                  <c:v>0.95652173913043481</c:v>
                </c:pt>
                <c:pt idx="1">
                  <c:v>0.88</c:v>
                </c:pt>
                <c:pt idx="2">
                  <c:v>0.96250000000000002</c:v>
                </c:pt>
              </c:numCache>
            </c:numRef>
          </c:val>
        </c:ser>
        <c:dLbls>
          <c:showLegendKey val="0"/>
          <c:showVal val="0"/>
          <c:showCatName val="0"/>
          <c:showSerName val="0"/>
          <c:showPercent val="0"/>
          <c:showBubbleSize val="0"/>
        </c:dLbls>
        <c:gapWidth val="150"/>
        <c:overlap val="-25"/>
        <c:axId val="142918384"/>
        <c:axId val="142918944"/>
      </c:barChart>
      <c:catAx>
        <c:axId val="142918384"/>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42918944"/>
        <c:crosses val="autoZero"/>
        <c:auto val="1"/>
        <c:lblAlgn val="ctr"/>
        <c:lblOffset val="100"/>
        <c:noMultiLvlLbl val="0"/>
      </c:catAx>
      <c:valAx>
        <c:axId val="142918944"/>
        <c:scaling>
          <c:orientation val="minMax"/>
          <c:max val="1"/>
          <c:min val="0"/>
        </c:scaling>
        <c:delete val="1"/>
        <c:axPos val="l"/>
        <c:numFmt formatCode="0.0%" sourceLinked="1"/>
        <c:majorTickMark val="out"/>
        <c:minorTickMark val="none"/>
        <c:tickLblPos val="nextTo"/>
        <c:crossAx val="142918384"/>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786885245901641E-2"/>
          <c:y val="0.37729072691566318"/>
          <c:w val="0.93237704918032749"/>
          <c:h val="0.50549631373165738"/>
        </c:manualLayout>
      </c:layout>
      <c:barChart>
        <c:barDir val="col"/>
        <c:grouping val="clustered"/>
        <c:varyColors val="0"/>
        <c:ser>
          <c:idx val="0"/>
          <c:order val="0"/>
          <c:tx>
            <c:strRef>
              <c:f>Indicadores!$C$48</c:f>
              <c:strCache>
                <c:ptCount val="1"/>
                <c:pt idx="0">
                  <c:v>Proporção de pessoas com hipertensão com estratificação de risco cardiovascular por  exame clínico em dia</c:v>
                </c:pt>
              </c:strCache>
            </c:strRef>
          </c:tx>
          <c:spPr>
            <a:solidFill>
              <a:srgbClr val="4F81BD"/>
            </a:solidFill>
            <a:ln w="25400">
              <a:noFill/>
            </a:ln>
          </c:spPr>
          <c:invertIfNegative val="0"/>
          <c:dLbls>
            <c:spPr>
              <a:noFill/>
              <a:ln w="25400">
                <a:noFill/>
              </a:ln>
            </c:spPr>
            <c:txPr>
              <a:bodyPr/>
              <a:lstStyle/>
              <a:p>
                <a:pPr algn="ctr" rtl="1">
                  <a:defRPr sz="1000" b="0" i="0" u="none" strike="noStrike" baseline="0">
                    <a:solidFill>
                      <a:srgbClr val="000000"/>
                    </a:solidFill>
                    <a:latin typeface="Calibri"/>
                    <a:ea typeface="Calibri"/>
                    <a:cs typeface="Calibri"/>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Indicadores!$D$47:$F$47</c:f>
              <c:strCache>
                <c:ptCount val="3"/>
                <c:pt idx="0">
                  <c:v>Mês 1</c:v>
                </c:pt>
                <c:pt idx="1">
                  <c:v>Mês 2</c:v>
                </c:pt>
                <c:pt idx="2">
                  <c:v>Mês 3</c:v>
                </c:pt>
              </c:strCache>
            </c:strRef>
          </c:cat>
          <c:val>
            <c:numRef>
              <c:f>Indicadores!$D$48:$F$48</c:f>
              <c:numCache>
                <c:formatCode>0.0%</c:formatCode>
                <c:ptCount val="3"/>
                <c:pt idx="0">
                  <c:v>1</c:v>
                </c:pt>
                <c:pt idx="1">
                  <c:v>0.86419753086420004</c:v>
                </c:pt>
                <c:pt idx="2">
                  <c:v>0.93165467625899989</c:v>
                </c:pt>
              </c:numCache>
            </c:numRef>
          </c:val>
        </c:ser>
        <c:dLbls>
          <c:showLegendKey val="0"/>
          <c:showVal val="0"/>
          <c:showCatName val="0"/>
          <c:showSerName val="0"/>
          <c:showPercent val="0"/>
          <c:showBubbleSize val="0"/>
        </c:dLbls>
        <c:gapWidth val="150"/>
        <c:overlap val="-25"/>
        <c:axId val="142754464"/>
        <c:axId val="142755024"/>
      </c:barChart>
      <c:catAx>
        <c:axId val="142754464"/>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42755024"/>
        <c:crosses val="autoZero"/>
        <c:auto val="1"/>
        <c:lblAlgn val="ctr"/>
        <c:lblOffset val="100"/>
        <c:noMultiLvlLbl val="0"/>
      </c:catAx>
      <c:valAx>
        <c:axId val="142755024"/>
        <c:scaling>
          <c:orientation val="minMax"/>
          <c:max val="1"/>
          <c:min val="0"/>
        </c:scaling>
        <c:delete val="1"/>
        <c:axPos val="l"/>
        <c:numFmt formatCode="0.0%" sourceLinked="1"/>
        <c:majorTickMark val="out"/>
        <c:minorTickMark val="none"/>
        <c:tickLblPos val="nextTo"/>
        <c:crossAx val="142754464"/>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6-03-04T19:29:17.946" idx="11">
    <p:pos x="10" y="10"/>
    <p:text>Você não conseguiria falar isso, sem escrever? Texto em slide não é legal</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3-04T08:32:32.070" idx="2">
    <p:pos x="10" y="10"/>
    <p:text>Otimo, bem rápido isso.</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3-04T08:34:50.831" idx="6">
    <p:pos x="10" y="10"/>
    <p:text>Coloque uma imagem da intervenção, fica melhor do que essa figura</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3-04T08:36:50.058" idx="8">
    <p:pos x="7322" y="2996"/>
    <p:text>Sugiro fotos destas ações. no lugar da figura</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3-04T08:38:45.967" idx="10">
    <p:pos x="10" y="10"/>
    <p:text>Use só palavras-chave e diga o resto, sem ler.</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n-US" smtClean="0"/>
              <a:t>Click to edit Master title style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4" name="Espaço Reservado para Data 3"/>
          <p:cNvSpPr>
            <a:spLocks noGrp="1"/>
          </p:cNvSpPr>
          <p:nvPr>
            <p:ph type="dt" sz="half" idx="10"/>
          </p:nvPr>
        </p:nvSpPr>
        <p:spPr/>
        <p:txBody>
          <a:bodyPr/>
          <a:lstStyle/>
          <a:p>
            <a:pPr>
              <a:defRPr/>
            </a:pPr>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pPr>
              <a:defRPr/>
            </a:pPr>
            <a:fld id="{520B92FD-A755-4450-B422-F70FE7928CF8}"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2236792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pt-BR"/>
          </a:p>
        </p:txBody>
      </p:sp>
      <p:sp>
        <p:nvSpPr>
          <p:cNvPr id="3" name="Espaço Reservado para Texto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Espaço Reservado para Data 3"/>
          <p:cNvSpPr>
            <a:spLocks noGrp="1"/>
          </p:cNvSpPr>
          <p:nvPr>
            <p:ph type="dt" sz="half" idx="10"/>
          </p:nvPr>
        </p:nvSpPr>
        <p:spPr/>
        <p:txBody>
          <a:bodyPr/>
          <a:lstStyle/>
          <a:p>
            <a:pPr>
              <a:defRPr/>
            </a:pPr>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pPr>
              <a:defRPr/>
            </a:pPr>
            <a:fld id="{407917AD-F926-4A02-A17F-D3817455C397}"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374789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n-US" smtClean="0"/>
              <a:t>Click to edit Master title style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Espaço Reservado para Data 3"/>
          <p:cNvSpPr>
            <a:spLocks noGrp="1"/>
          </p:cNvSpPr>
          <p:nvPr>
            <p:ph type="dt" sz="half" idx="10"/>
          </p:nvPr>
        </p:nvSpPr>
        <p:spPr/>
        <p:txBody>
          <a:bodyPr/>
          <a:lstStyle/>
          <a:p>
            <a:pPr>
              <a:defRPr/>
            </a:pPr>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pPr>
              <a:defRPr/>
            </a:pPr>
            <a:fld id="{C84C9592-9AAD-4B26-9297-DCAE44208575}"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101920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pt-BR"/>
          </a:p>
        </p:txBody>
      </p:sp>
      <p:sp>
        <p:nvSpPr>
          <p:cNvPr id="3" name="Espaço Reservado para Conteúdo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Espaço Reservado para Data 3"/>
          <p:cNvSpPr>
            <a:spLocks noGrp="1"/>
          </p:cNvSpPr>
          <p:nvPr>
            <p:ph type="dt" sz="half" idx="10"/>
          </p:nvPr>
        </p:nvSpPr>
        <p:spPr/>
        <p:txBody>
          <a:bodyPr/>
          <a:lstStyle/>
          <a:p>
            <a:pPr>
              <a:defRPr/>
            </a:pPr>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pPr>
              <a:defRPr/>
            </a:pPr>
            <a:fld id="{08155E6E-DF50-4478-8304-32A9F1A13FB2}"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325397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ço Reservado para Data 3"/>
          <p:cNvSpPr>
            <a:spLocks noGrp="1"/>
          </p:cNvSpPr>
          <p:nvPr>
            <p:ph type="dt" sz="half" idx="10"/>
          </p:nvPr>
        </p:nvSpPr>
        <p:spPr/>
        <p:txBody>
          <a:bodyPr/>
          <a:lstStyle/>
          <a:p>
            <a:pPr>
              <a:defRPr/>
            </a:pPr>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pPr>
              <a:defRPr/>
            </a:pPr>
            <a:fld id="{ED9AEFAF-A6BD-404A-B8AF-CC3B224E9195}"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312894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Espaço Reservado para Data 4"/>
          <p:cNvSpPr>
            <a:spLocks noGrp="1"/>
          </p:cNvSpPr>
          <p:nvPr>
            <p:ph type="dt" sz="half" idx="10"/>
          </p:nvPr>
        </p:nvSpPr>
        <p:spPr/>
        <p:txBody>
          <a:bodyPr/>
          <a:lstStyle/>
          <a:p>
            <a:pPr>
              <a:defRPr/>
            </a:pPr>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pPr>
              <a:defRPr/>
            </a:pPr>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pPr>
              <a:defRPr/>
            </a:pPr>
            <a:fld id="{6A2D4C7E-D590-470B-88A0-A794075A175E}"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174023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smtClean="0"/>
              <a:t>Click to edit Master title style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Espaço Reservado para Data 6"/>
          <p:cNvSpPr>
            <a:spLocks noGrp="1"/>
          </p:cNvSpPr>
          <p:nvPr>
            <p:ph type="dt" sz="half" idx="10"/>
          </p:nvPr>
        </p:nvSpPr>
        <p:spPr/>
        <p:txBody>
          <a:bodyPr/>
          <a:lstStyle/>
          <a:p>
            <a:pPr>
              <a:defRPr/>
            </a:pPr>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pPr>
              <a:defRPr/>
            </a:pPr>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pPr>
              <a:defRPr/>
            </a:pPr>
            <a:fld id="{26C56694-EF79-4150-8116-47374930851A}"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154437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pt-BR"/>
          </a:p>
        </p:txBody>
      </p:sp>
      <p:sp>
        <p:nvSpPr>
          <p:cNvPr id="3" name="Espaço Reservado para Data 2"/>
          <p:cNvSpPr>
            <a:spLocks noGrp="1"/>
          </p:cNvSpPr>
          <p:nvPr>
            <p:ph type="dt" sz="half" idx="10"/>
          </p:nvPr>
        </p:nvSpPr>
        <p:spPr/>
        <p:txBody>
          <a:bodyPr/>
          <a:lstStyle/>
          <a:p>
            <a:pPr>
              <a:defRPr/>
            </a:pPr>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pPr>
              <a:defRPr/>
            </a:pPr>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pPr>
              <a:defRPr/>
            </a:pPr>
            <a:fld id="{5FED795A-DA2B-4FA1-9F85-BC1D531D84D6}"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75751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pPr>
              <a:defRPr/>
            </a:pPr>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pPr>
              <a:defRPr/>
            </a:pPr>
            <a:fld id="{BF8F7CF8-CC4C-4862-B12C-2083793BB922}"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369777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ço Reservado para Data 4"/>
          <p:cNvSpPr>
            <a:spLocks noGrp="1"/>
          </p:cNvSpPr>
          <p:nvPr>
            <p:ph type="dt" sz="half" idx="10"/>
          </p:nvPr>
        </p:nvSpPr>
        <p:spPr/>
        <p:txBody>
          <a:bodyPr/>
          <a:lstStyle/>
          <a:p>
            <a:pPr>
              <a:defRPr/>
            </a:pPr>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pPr>
              <a:defRPr/>
            </a:pPr>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pPr>
              <a:defRPr/>
            </a:pPr>
            <a:fld id="{C253854D-1DDB-4D6A-AF4D-48EC7DBD1EC1}"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32162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ço Reservado para Data 4"/>
          <p:cNvSpPr>
            <a:spLocks noGrp="1"/>
          </p:cNvSpPr>
          <p:nvPr>
            <p:ph type="dt" sz="half" idx="10"/>
          </p:nvPr>
        </p:nvSpPr>
        <p:spPr/>
        <p:txBody>
          <a:bodyPr/>
          <a:lstStyle/>
          <a:p>
            <a:pPr>
              <a:defRPr/>
            </a:pPr>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pPr>
              <a:defRPr/>
            </a:pPr>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pPr>
              <a:defRPr/>
            </a:pPr>
            <a:fld id="{253B33EB-ED29-444A-828E-4E8931BD0795}" type="slidenum">
              <a:rPr lang="pt-BR" smtClean="0">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371901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pt-BR">
              <a:solidFill>
                <a:prstClr val="black">
                  <a:tint val="75000"/>
                </a:prstClr>
              </a:solidFill>
              <a:latin typeface="Verdana" pitchFamily="34" charset="0"/>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pt-BR">
              <a:solidFill>
                <a:prstClr val="black">
                  <a:tint val="75000"/>
                </a:prstClr>
              </a:solidFill>
              <a:latin typeface="Verdana" pitchFamily="34" charset="0"/>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CB20EA1C-696A-4BF4-BCB6-FC01F03945B0}" type="slidenum">
              <a:rPr lang="pt-BR" smtClean="0">
                <a:solidFill>
                  <a:prstClr val="black">
                    <a:tint val="75000"/>
                  </a:prstClr>
                </a:solidFill>
                <a:latin typeface="Verdana" pitchFamily="34" charset="0"/>
              </a:rPr>
              <a:pPr fontAlgn="base">
                <a:spcBef>
                  <a:spcPct val="0"/>
                </a:spcBef>
                <a:spcAft>
                  <a:spcPct val="0"/>
                </a:spcAft>
                <a:defRPr/>
              </a:pPr>
              <a:t>‹nº›</a:t>
            </a:fld>
            <a:endParaRPr lang="pt-BR">
              <a:solidFill>
                <a:prstClr val="black">
                  <a:tint val="75000"/>
                </a:prstClr>
              </a:solidFill>
              <a:latin typeface="Verdana" pitchFamily="34" charset="0"/>
            </a:endParaRPr>
          </a:p>
        </p:txBody>
      </p:sp>
    </p:spTree>
    <p:extLst>
      <p:ext uri="{BB962C8B-B14F-4D97-AF65-F5344CB8AC3E}">
        <p14:creationId xmlns:p14="http://schemas.microsoft.com/office/powerpoint/2010/main" val="3729294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2"/>
          <p:cNvPicPr>
            <a:picLocks noChangeAspect="1" noChangeArrowheads="1"/>
          </p:cNvPicPr>
          <p:nvPr/>
        </p:nvPicPr>
        <p:blipFill rotWithShape="1">
          <a:blip r:embed="rId2"/>
          <a:srcRect l="6361" t="17719" r="52043" b="63577"/>
          <a:stretch/>
        </p:blipFill>
        <p:spPr bwMode="auto">
          <a:xfrm>
            <a:off x="1089376" y="383476"/>
            <a:ext cx="2361805" cy="596973"/>
          </a:xfrm>
          <a:prstGeom prst="rect">
            <a:avLst/>
          </a:prstGeom>
          <a:solidFill>
            <a:schemeClr val="accent1">
              <a:lumMod val="40000"/>
              <a:lumOff val="60000"/>
            </a:schemeClr>
          </a:solidFill>
          <a:ln w="9525" algn="ctr">
            <a:noFill/>
            <a:miter lim="800000"/>
            <a:headEnd/>
            <a:tailEnd/>
          </a:ln>
        </p:spPr>
      </p:pic>
      <p:sp>
        <p:nvSpPr>
          <p:cNvPr id="27650" name="Rectangle 2"/>
          <p:cNvSpPr>
            <a:spLocks noGrp="1" noChangeArrowheads="1"/>
          </p:cNvSpPr>
          <p:nvPr>
            <p:ph type="ctrTitle"/>
          </p:nvPr>
        </p:nvSpPr>
        <p:spPr>
          <a:xfrm>
            <a:off x="652923" y="1512386"/>
            <a:ext cx="10582836" cy="1985397"/>
          </a:xfrm>
        </p:spPr>
        <p:txBody>
          <a:bodyPr>
            <a:normAutofit fontScale="90000"/>
          </a:bodyPr>
          <a:lstStyle/>
          <a:p>
            <a:r>
              <a:rPr lang="pt-BR" sz="2800" b="1" dirty="0" smtClean="0"/>
              <a:t> </a:t>
            </a:r>
            <a:r>
              <a:rPr lang="pt-BR" sz="2800" dirty="0" smtClean="0"/>
              <a:t/>
            </a:r>
            <a:br>
              <a:rPr lang="pt-BR" sz="2800" dirty="0" smtClean="0"/>
            </a:br>
            <a:r>
              <a:rPr lang="pt-BR" sz="2800" b="1" dirty="0" smtClean="0"/>
              <a:t> </a:t>
            </a:r>
            <a:r>
              <a:rPr lang="pt-BR" sz="2800" dirty="0" smtClean="0"/>
              <a:t/>
            </a:r>
            <a:br>
              <a:rPr lang="pt-BR" sz="2800" dirty="0" smtClean="0"/>
            </a:br>
            <a:r>
              <a:rPr lang="pt-BR" sz="3600" b="1" dirty="0" smtClean="0">
                <a:solidFill>
                  <a:schemeClr val="tx2"/>
                </a:solidFill>
                <a:latin typeface="Arial" pitchFamily="34" charset="0"/>
                <a:cs typeface="Arial" pitchFamily="34" charset="0"/>
              </a:rPr>
              <a:t>Melhoria do programa de atenção as pessoas com Hipertensão Arterial e à Diabetes Mellitus na UBS/ESF Jose Pedro De Almeida Leites, Pedro Osório/RS</a:t>
            </a:r>
            <a:r>
              <a:rPr lang="pt-BR" sz="3600" b="1" dirty="0" smtClean="0">
                <a:latin typeface="Arial" pitchFamily="34" charset="0"/>
                <a:cs typeface="Arial" pitchFamily="34" charset="0"/>
              </a:rPr>
              <a:t/>
            </a:r>
            <a:br>
              <a:rPr lang="pt-BR" sz="3600" b="1" dirty="0" smtClean="0">
                <a:latin typeface="Arial" pitchFamily="34" charset="0"/>
                <a:cs typeface="Arial" pitchFamily="34" charset="0"/>
              </a:rPr>
            </a:br>
            <a:r>
              <a:rPr lang="pt-BR" sz="2700" b="1" dirty="0" smtClean="0">
                <a:latin typeface="Arial" pitchFamily="34" charset="0"/>
                <a:cs typeface="Arial" pitchFamily="34" charset="0"/>
              </a:rPr>
              <a:t> </a:t>
            </a:r>
            <a:r>
              <a:rPr lang="pt-BR" sz="2400" b="1" dirty="0"/>
              <a:t/>
            </a:r>
            <a:br>
              <a:rPr lang="pt-BR" sz="2400" b="1" dirty="0"/>
            </a:br>
            <a:endParaRPr lang="pt-BR" sz="2400" b="1" dirty="0">
              <a:solidFill>
                <a:srgbClr val="002060"/>
              </a:solidFill>
              <a:latin typeface="Arial Black" pitchFamily="34" charset="0"/>
            </a:endParaRPr>
          </a:p>
        </p:txBody>
      </p:sp>
      <p:sp>
        <p:nvSpPr>
          <p:cNvPr id="7" name="CaixaDeTexto 6"/>
          <p:cNvSpPr txBox="1"/>
          <p:nvPr/>
        </p:nvSpPr>
        <p:spPr>
          <a:xfrm>
            <a:off x="1385213" y="4195272"/>
            <a:ext cx="9118257" cy="1323439"/>
          </a:xfrm>
          <a:prstGeom prst="rect">
            <a:avLst/>
          </a:prstGeom>
          <a:noFill/>
        </p:spPr>
        <p:txBody>
          <a:bodyPr wrap="square">
            <a:spAutoFit/>
          </a:bodyPr>
          <a:lstStyle/>
          <a:p>
            <a:pPr algn="ctr"/>
            <a:r>
              <a:rPr lang="pt-BR" sz="3200" b="1" dirty="0" smtClean="0">
                <a:latin typeface="Arial" pitchFamily="34" charset="0"/>
                <a:cs typeface="Arial" pitchFamily="34" charset="0"/>
              </a:rPr>
              <a:t>JIOVANY GONZALEZ VARONA</a:t>
            </a:r>
          </a:p>
          <a:p>
            <a:pPr algn="ctr"/>
            <a:endParaRPr lang="pt-BR" sz="2400" b="1" dirty="0" smtClean="0">
              <a:latin typeface="Arial" pitchFamily="34" charset="0"/>
              <a:cs typeface="Arial" pitchFamily="34" charset="0"/>
            </a:endParaRPr>
          </a:p>
          <a:p>
            <a:pPr algn="ctr"/>
            <a:r>
              <a:rPr lang="pt-BR" sz="2400" dirty="0" smtClean="0">
                <a:latin typeface="Arial" pitchFamily="34" charset="0"/>
                <a:cs typeface="Arial" pitchFamily="34" charset="0"/>
              </a:rPr>
              <a:t>Orientador: Ernande Valentin do Prado</a:t>
            </a:r>
            <a:endParaRPr lang="pt-BR" dirty="0" smtClean="0">
              <a:solidFill>
                <a:srgbClr val="002060"/>
              </a:solidFill>
            </a:endParaRPr>
          </a:p>
        </p:txBody>
      </p:sp>
      <p:pic>
        <p:nvPicPr>
          <p:cNvPr id="27652" name="il_fi" descr="http://3.bp.blogspot.com/_TMzEax0xNOA/TOpL8Tn1RfI/AAAAAAAAAEw/3d30uvcmv3I/S220/logo_UFPEL.gif"/>
          <p:cNvPicPr>
            <a:picLocks noChangeAspect="1" noChangeArrowheads="1"/>
          </p:cNvPicPr>
          <p:nvPr/>
        </p:nvPicPr>
        <p:blipFill>
          <a:blip r:embed="rId3"/>
          <a:srcRect/>
          <a:stretch>
            <a:fillRect/>
          </a:stretch>
        </p:blipFill>
        <p:spPr bwMode="auto">
          <a:xfrm>
            <a:off x="9727690" y="347723"/>
            <a:ext cx="1063516" cy="934348"/>
          </a:xfrm>
          <a:prstGeom prst="rect">
            <a:avLst/>
          </a:prstGeom>
          <a:noFill/>
          <a:ln w="9525">
            <a:noFill/>
            <a:miter lim="800000"/>
            <a:headEnd/>
            <a:tailEnd/>
          </a:ln>
        </p:spPr>
      </p:pic>
      <p:grpSp>
        <p:nvGrpSpPr>
          <p:cNvPr id="6" name="Grupo 5"/>
          <p:cNvGrpSpPr/>
          <p:nvPr/>
        </p:nvGrpSpPr>
        <p:grpSpPr>
          <a:xfrm>
            <a:off x="3142220" y="5939601"/>
            <a:ext cx="6759620" cy="648072"/>
            <a:chOff x="617922" y="960994"/>
            <a:chExt cx="7842510" cy="855528"/>
          </a:xfrm>
        </p:grpSpPr>
        <p:pic>
          <p:nvPicPr>
            <p:cNvPr id="8" name="Picture 2" descr="http://unasus.ufpel.edu.br/site/wp-content/uploads/2013/10/ESF-Ufpel-0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960994"/>
              <a:ext cx="26384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4.bp.blogspot.com/-qIiCm17_GZs/TfpXYjJj5-I/AAAAAAAAAD0/VeKNRxjux8Y/s1600/LOGO+OFICI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5906" y="980728"/>
              <a:ext cx="964526" cy="8357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d3fvpazfbtjxe7.cloudfront.net/login/unasu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980728"/>
              <a:ext cx="2047875" cy="6946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dedetizacaoambiente.com.br/images/logo_su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922" y="980044"/>
              <a:ext cx="1228725" cy="6953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9691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4800" b="1" dirty="0">
                <a:solidFill>
                  <a:srgbClr val="002060"/>
                </a:solidFill>
                <a:latin typeface="Arial" panose="020B0604020202020204" pitchFamily="34" charset="0"/>
                <a:cs typeface="Arial" panose="020B0604020202020204" pitchFamily="34" charset="0"/>
              </a:rPr>
              <a:t>Objetivo </a:t>
            </a:r>
            <a:r>
              <a:rPr lang="pt-BR" sz="4800" b="1" dirty="0" smtClean="0">
                <a:solidFill>
                  <a:srgbClr val="002060"/>
                </a:solidFill>
                <a:latin typeface="Arial" panose="020B0604020202020204" pitchFamily="34" charset="0"/>
                <a:cs typeface="Arial" panose="020B0604020202020204" pitchFamily="34" charset="0"/>
              </a:rPr>
              <a:t>Geral:</a:t>
            </a:r>
            <a:endParaRPr lang="pt-BR" sz="48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09600" y="2229191"/>
            <a:ext cx="10972800" cy="2498500"/>
          </a:xfrm>
        </p:spPr>
        <p:txBody>
          <a:bodyPr>
            <a:normAutofit/>
          </a:bodyPr>
          <a:lstStyle/>
          <a:p>
            <a:r>
              <a:rPr lang="pt-BR" dirty="0" smtClean="0"/>
              <a:t>Melhorar o programa de atenção as pessoas com HAS e/ou DM na UBS/ESF Jose Pedro de Almeida Leites, Pedro Osório/RS.</a:t>
            </a:r>
          </a:p>
          <a:p>
            <a:pPr>
              <a:buNone/>
            </a:pPr>
            <a:r>
              <a:rPr lang="pt-BR" dirty="0" smtClean="0"/>
              <a:t> </a:t>
            </a:r>
          </a:p>
          <a:p>
            <a:pPr algn="just"/>
            <a:endParaRPr lang="pt-BR"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2"/>
          <a:stretch>
            <a:fillRect/>
          </a:stretch>
        </p:blipFill>
        <p:spPr>
          <a:xfrm>
            <a:off x="8260456" y="4172756"/>
            <a:ext cx="2857500" cy="1905000"/>
          </a:xfrm>
          <a:prstGeom prst="rect">
            <a:avLst/>
          </a:prstGeom>
        </p:spPr>
      </p:pic>
    </p:spTree>
    <p:extLst>
      <p:ext uri="{BB962C8B-B14F-4D97-AF65-F5344CB8AC3E}">
        <p14:creationId xmlns:p14="http://schemas.microsoft.com/office/powerpoint/2010/main" val="4165269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50004"/>
            <a:ext cx="10972800" cy="902483"/>
          </a:xfrm>
        </p:spPr>
        <p:txBody>
          <a:bodyPr/>
          <a:lstStyle/>
          <a:p>
            <a:pPr algn="l" fontAlgn="auto">
              <a:spcAft>
                <a:spcPts val="0"/>
              </a:spcAft>
            </a:pPr>
            <a:r>
              <a:rPr lang="pt-BR" b="1" dirty="0" smtClean="0">
                <a:solidFill>
                  <a:srgbClr val="002060"/>
                </a:solidFill>
              </a:rPr>
              <a:t>               </a:t>
            </a:r>
            <a:r>
              <a:rPr lang="pt-BR" b="1" dirty="0" smtClean="0">
                <a:solidFill>
                  <a:srgbClr val="002060"/>
                </a:solidFill>
                <a:latin typeface="Arial" panose="020B0604020202020204" pitchFamily="34" charset="0"/>
                <a:cs typeface="Arial" panose="020B0604020202020204" pitchFamily="34" charset="0"/>
              </a:rPr>
              <a:t>Metodologia</a:t>
            </a:r>
            <a:endParaRPr lang="pt-BR" b="1" dirty="0">
              <a:solidFill>
                <a:srgbClr val="00206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34851" y="2277837"/>
            <a:ext cx="11247549" cy="4297680"/>
          </a:xfrm>
        </p:spPr>
        <p:txBody>
          <a:bodyPr>
            <a:noAutofit/>
          </a:bodyPr>
          <a:lstStyle/>
          <a:p>
            <a:pPr algn="just">
              <a:lnSpc>
                <a:spcPct val="150000"/>
              </a:lnSpc>
            </a:pPr>
            <a:r>
              <a:rPr lang="pt-BR" sz="2400" dirty="0">
                <a:latin typeface="Arial" panose="020B0604020202020204" pitchFamily="34" charset="0"/>
                <a:cs typeface="Arial" panose="020B0604020202020204" pitchFamily="34" charset="0"/>
              </a:rPr>
              <a:t>Este projeto </a:t>
            </a:r>
            <a:r>
              <a:rPr lang="pt-BR" sz="2400" dirty="0" smtClean="0">
                <a:latin typeface="Arial" panose="020B0604020202020204" pitchFamily="34" charset="0"/>
                <a:cs typeface="Arial" panose="020B0604020202020204" pitchFamily="34" charset="0"/>
              </a:rPr>
              <a:t>foi </a:t>
            </a:r>
            <a:r>
              <a:rPr lang="pt-BR" sz="2400" dirty="0">
                <a:latin typeface="Arial" panose="020B0604020202020204" pitchFamily="34" charset="0"/>
                <a:cs typeface="Arial" panose="020B0604020202020204" pitchFamily="34" charset="0"/>
              </a:rPr>
              <a:t>estruturado para ser </a:t>
            </a:r>
            <a:r>
              <a:rPr lang="pt-BR" sz="2400" dirty="0" smtClean="0">
                <a:latin typeface="Arial" panose="020B0604020202020204" pitchFamily="34" charset="0"/>
                <a:cs typeface="Arial" panose="020B0604020202020204" pitchFamily="34" charset="0"/>
              </a:rPr>
              <a:t>desenvolvido </a:t>
            </a:r>
            <a:r>
              <a:rPr lang="pt-BR" sz="2400" dirty="0">
                <a:latin typeface="Arial" panose="020B0604020202020204" pitchFamily="34" charset="0"/>
                <a:cs typeface="Arial" panose="020B0604020202020204" pitchFamily="34" charset="0"/>
              </a:rPr>
              <a:t>no período de </a:t>
            </a:r>
            <a:r>
              <a:rPr lang="pt-BR" sz="2400" dirty="0" smtClean="0">
                <a:latin typeface="Arial" panose="020B0604020202020204" pitchFamily="34" charset="0"/>
                <a:cs typeface="Arial" panose="020B0604020202020204" pitchFamily="34" charset="0"/>
              </a:rPr>
              <a:t>03 </a:t>
            </a:r>
            <a:r>
              <a:rPr lang="pt-BR" sz="2400" dirty="0">
                <a:latin typeface="Arial" panose="020B0604020202020204" pitchFamily="34" charset="0"/>
                <a:cs typeface="Arial" panose="020B0604020202020204" pitchFamily="34" charset="0"/>
              </a:rPr>
              <a:t>meses na Unidade de Saúde da Família </a:t>
            </a:r>
            <a:r>
              <a:rPr lang="pt-BR" sz="2400" dirty="0" smtClean="0">
                <a:latin typeface="Arial" pitchFamily="34" charset="0"/>
                <a:cs typeface="Arial" pitchFamily="34" charset="0"/>
              </a:rPr>
              <a:t>Jose Pedro De Almeida Leites, Pedro Osório/RS</a:t>
            </a:r>
          </a:p>
          <a:p>
            <a:pPr algn="just">
              <a:lnSpc>
                <a:spcPct val="150000"/>
              </a:lnSpc>
            </a:pPr>
            <a:r>
              <a:rPr lang="pt-BR" sz="2400" dirty="0">
                <a:latin typeface="Arial" panose="020B0604020202020204" pitchFamily="34" charset="0"/>
                <a:cs typeface="Arial" panose="020B0604020202020204" pitchFamily="34" charset="0"/>
              </a:rPr>
              <a:t>Os atores envolvidos são os profissionais da equipe e os </a:t>
            </a:r>
            <a:r>
              <a:rPr lang="pt-BR" sz="2400" dirty="0" smtClean="0">
                <a:latin typeface="Arial" panose="020B0604020202020204" pitchFamily="34" charset="0"/>
                <a:cs typeface="Arial" panose="020B0604020202020204" pitchFamily="34" charset="0"/>
              </a:rPr>
              <a:t>usuários.</a:t>
            </a:r>
          </a:p>
          <a:p>
            <a:pPr algn="just">
              <a:lnSpc>
                <a:spcPct val="150000"/>
              </a:lnSpc>
            </a:pPr>
            <a:r>
              <a:rPr lang="pt-BR" sz="2400" dirty="0" smtClean="0">
                <a:latin typeface="Arial" panose="020B0604020202020204" pitchFamily="34" charset="0"/>
                <a:cs typeface="Arial" panose="020B0604020202020204" pitchFamily="34" charset="0"/>
              </a:rPr>
              <a:t>A </a:t>
            </a:r>
            <a:r>
              <a:rPr lang="pt-BR" sz="2400" dirty="0">
                <a:latin typeface="Arial" panose="020B0604020202020204" pitchFamily="34" charset="0"/>
                <a:cs typeface="Arial" panose="020B0604020202020204" pitchFamily="34" charset="0"/>
              </a:rPr>
              <a:t>população desta intervenção é constituída pelos usuários de 20 anos e mais, portadores das doenças Hipertensão Arterial e Diabetes Mellitus</a:t>
            </a:r>
            <a:r>
              <a:rPr lang="pt-BR" sz="2400" dirty="0" smtClean="0">
                <a:latin typeface="Arial" panose="020B0604020202020204" pitchFamily="34" charset="0"/>
                <a:cs typeface="Arial" panose="020B0604020202020204" pitchFamily="34" charset="0"/>
              </a:rPr>
              <a:t>.</a:t>
            </a:r>
          </a:p>
          <a:p>
            <a:pPr algn="just">
              <a:lnSpc>
                <a:spcPct val="150000"/>
              </a:lnSpc>
            </a:pPr>
            <a:r>
              <a:rPr lang="pt-BR" sz="2400" dirty="0" smtClean="0">
                <a:latin typeface="Arial" panose="020B0604020202020204" pitchFamily="34" charset="0"/>
                <a:cs typeface="Arial" panose="020B0604020202020204" pitchFamily="34" charset="0"/>
              </a:rPr>
              <a:t>Para a coleta </a:t>
            </a:r>
            <a:r>
              <a:rPr lang="pt-BR" sz="2400" dirty="0">
                <a:latin typeface="Arial" panose="020B0604020202020204" pitchFamily="34" charset="0"/>
                <a:cs typeface="Arial" panose="020B0604020202020204" pitchFamily="34" charset="0"/>
              </a:rPr>
              <a:t>de dados serão utilizados a </a:t>
            </a:r>
            <a:r>
              <a:rPr lang="pt-BR" sz="2400" dirty="0" smtClean="0">
                <a:latin typeface="Arial" panose="020B0604020202020204" pitchFamily="34" charset="0"/>
                <a:cs typeface="Arial" panose="020B0604020202020204" pitchFamily="34" charset="0"/>
              </a:rPr>
              <a:t>ficha-espelho, planilha </a:t>
            </a:r>
            <a:r>
              <a:rPr lang="pt-BR" sz="2400" dirty="0">
                <a:latin typeface="Arial" panose="020B0604020202020204" pitchFamily="34" charset="0"/>
                <a:cs typeface="Arial" panose="020B0604020202020204" pitchFamily="34" charset="0"/>
              </a:rPr>
              <a:t>de </a:t>
            </a:r>
            <a:r>
              <a:rPr lang="pt-BR" sz="2400" dirty="0" smtClean="0">
                <a:latin typeface="Arial" panose="020B0604020202020204" pitchFamily="34" charset="0"/>
                <a:cs typeface="Arial" panose="020B0604020202020204" pitchFamily="34" charset="0"/>
              </a:rPr>
              <a:t>coleta </a:t>
            </a:r>
            <a:r>
              <a:rPr lang="pt-BR" sz="2400" dirty="0">
                <a:latin typeface="Arial" panose="020B0604020202020204" pitchFamily="34" charset="0"/>
                <a:cs typeface="Arial" panose="020B0604020202020204" pitchFamily="34" charset="0"/>
              </a:rPr>
              <a:t>de </a:t>
            </a:r>
            <a:r>
              <a:rPr lang="pt-BR" sz="2400" dirty="0" smtClean="0">
                <a:latin typeface="Arial" panose="020B0604020202020204" pitchFamily="34" charset="0"/>
                <a:cs typeface="Arial" panose="020B0604020202020204" pitchFamily="34" charset="0"/>
              </a:rPr>
              <a:t>dados</a:t>
            </a:r>
            <a:r>
              <a:rPr lang="pt-BR" sz="2400" dirty="0">
                <a:latin typeface="Arial" panose="020B0604020202020204" pitchFamily="34" charset="0"/>
                <a:cs typeface="Arial" panose="020B0604020202020204" pitchFamily="34" charset="0"/>
              </a:rPr>
              <a:t> disponibilizadas pelo </a:t>
            </a:r>
            <a:r>
              <a:rPr lang="pt-BR" sz="2400" dirty="0" smtClean="0">
                <a:latin typeface="Arial" panose="020B0604020202020204" pitchFamily="34" charset="0"/>
                <a:cs typeface="Arial" panose="020B0604020202020204" pitchFamily="34" charset="0"/>
              </a:rPr>
              <a:t>curso e os prontuários dos usuários.</a:t>
            </a:r>
            <a:endParaRPr lang="pt-BR" sz="2400"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2"/>
          <a:stretch>
            <a:fillRect/>
          </a:stretch>
        </p:blipFill>
        <p:spPr>
          <a:xfrm>
            <a:off x="8397024" y="122828"/>
            <a:ext cx="1983347" cy="1803044"/>
          </a:xfrm>
          <a:prstGeom prst="rect">
            <a:avLst/>
          </a:prstGeom>
        </p:spPr>
      </p:pic>
    </p:spTree>
    <p:extLst>
      <p:ext uri="{BB962C8B-B14F-4D97-AF65-F5344CB8AC3E}">
        <p14:creationId xmlns:p14="http://schemas.microsoft.com/office/powerpoint/2010/main" val="3381709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210614"/>
          </a:xfrm>
        </p:spPr>
        <p:txBody>
          <a:bodyPr>
            <a:normAutofit/>
          </a:bodyPr>
          <a:lstStyle/>
          <a:p>
            <a:r>
              <a:rPr lang="pt-BR" sz="3200" b="1" dirty="0" smtClean="0">
                <a:solidFill>
                  <a:srgbClr val="002060"/>
                </a:solidFill>
                <a:latin typeface="Arial" panose="020B0604020202020204" pitchFamily="34" charset="0"/>
                <a:cs typeface="Arial" panose="020B0604020202020204" pitchFamily="34" charset="0"/>
              </a:rPr>
              <a:t>Objetivos, Metas e Resultados</a:t>
            </a:r>
            <a:endParaRPr lang="pt-BR" sz="32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965915" y="957398"/>
            <a:ext cx="10616485" cy="1236373"/>
          </a:xfrm>
        </p:spPr>
        <p:txBody>
          <a:bodyPr>
            <a:normAutofit/>
          </a:bodyPr>
          <a:lstStyle/>
          <a:p>
            <a:pPr marL="0" indent="0" algn="just">
              <a:buNone/>
            </a:pPr>
            <a:r>
              <a:rPr lang="pt-BR" sz="2800" u="sng" dirty="0" smtClean="0">
                <a:solidFill>
                  <a:srgbClr val="002060"/>
                </a:solidFill>
                <a:latin typeface="Arial" panose="020B0604020202020204" pitchFamily="34" charset="0"/>
                <a:cs typeface="Arial" panose="020B0604020202020204" pitchFamily="34" charset="0"/>
              </a:rPr>
              <a:t>Objetivo 1 - Ampliar a cobertura a pessoas com hipertensão e/ou pessoas com diabetes.</a:t>
            </a:r>
          </a:p>
          <a:p>
            <a:pPr marL="0" indent="0" algn="just">
              <a:buNone/>
            </a:pPr>
            <a:endParaRPr lang="pt-BR" sz="2800" dirty="0">
              <a:solidFill>
                <a:srgbClr val="002060"/>
              </a:solidFill>
              <a:latin typeface="Arial" panose="020B0604020202020204" pitchFamily="34" charset="0"/>
              <a:cs typeface="Arial" panose="020B0604020202020204" pitchFamily="34" charset="0"/>
            </a:endParaRPr>
          </a:p>
        </p:txBody>
      </p:sp>
      <p:sp>
        <p:nvSpPr>
          <p:cNvPr id="8" name="Retângulo 7"/>
          <p:cNvSpPr/>
          <p:nvPr/>
        </p:nvSpPr>
        <p:spPr>
          <a:xfrm>
            <a:off x="0" y="5430519"/>
            <a:ext cx="5012755" cy="369332"/>
          </a:xfrm>
          <a:prstGeom prst="rect">
            <a:avLst/>
          </a:prstGeom>
        </p:spPr>
        <p:txBody>
          <a:bodyPr wrap="square">
            <a:spAutoFit/>
          </a:bodyPr>
          <a:lstStyle/>
          <a:p>
            <a:r>
              <a:rPr lang="pt-BR" dirty="0" smtClean="0">
                <a:solidFill>
                  <a:srgbClr val="002060"/>
                </a:solidFill>
                <a:latin typeface="+mn-lt"/>
              </a:rPr>
              <a:t> </a:t>
            </a:r>
            <a:endParaRPr lang="pt-BR" dirty="0"/>
          </a:p>
        </p:txBody>
      </p:sp>
      <p:sp>
        <p:nvSpPr>
          <p:cNvPr id="10" name="CuadroTexto 9"/>
          <p:cNvSpPr txBox="1"/>
          <p:nvPr/>
        </p:nvSpPr>
        <p:spPr>
          <a:xfrm>
            <a:off x="1094704" y="1931831"/>
            <a:ext cx="9311426" cy="1477328"/>
          </a:xfrm>
          <a:prstGeom prst="rect">
            <a:avLst/>
          </a:prstGeom>
          <a:noFill/>
        </p:spPr>
        <p:txBody>
          <a:bodyPr wrap="square" rtlCol="0">
            <a:spAutoFit/>
          </a:bodyPr>
          <a:lstStyle/>
          <a:p>
            <a:pPr algn="just"/>
            <a:r>
              <a:rPr lang="pt-BR" sz="2400" b="1" dirty="0">
                <a:solidFill>
                  <a:srgbClr val="002060"/>
                </a:solidFill>
                <a:latin typeface="Arial" panose="020B0604020202020204" pitchFamily="34" charset="0"/>
                <a:cs typeface="Arial" panose="020B0604020202020204" pitchFamily="34" charset="0"/>
              </a:rPr>
              <a:t>Meta </a:t>
            </a:r>
            <a:r>
              <a:rPr lang="pt-BR" sz="2400" b="1" dirty="0" smtClean="0">
                <a:solidFill>
                  <a:srgbClr val="002060"/>
                </a:solidFill>
                <a:latin typeface="Arial" panose="020B0604020202020204" pitchFamily="34" charset="0"/>
                <a:cs typeface="Arial" panose="020B0604020202020204" pitchFamily="34" charset="0"/>
              </a:rPr>
              <a:t>1.1 e 1.2 -</a:t>
            </a:r>
            <a:r>
              <a:rPr lang="pt-BR" sz="2400" dirty="0" smtClean="0">
                <a:solidFill>
                  <a:srgbClr val="002060"/>
                </a:solidFill>
                <a:latin typeface="Arial" panose="020B0604020202020204" pitchFamily="34" charset="0"/>
                <a:cs typeface="Arial" panose="020B0604020202020204" pitchFamily="34" charset="0"/>
              </a:rPr>
              <a:t>Cadastrar </a:t>
            </a:r>
            <a:r>
              <a:rPr lang="pt-BR" sz="2400" dirty="0">
                <a:solidFill>
                  <a:srgbClr val="002060"/>
                </a:solidFill>
                <a:latin typeface="Arial" panose="020B0604020202020204" pitchFamily="34" charset="0"/>
                <a:cs typeface="Arial" panose="020B0604020202020204" pitchFamily="34" charset="0"/>
              </a:rPr>
              <a:t>3</a:t>
            </a:r>
            <a:r>
              <a:rPr lang="pt-BR" sz="2400" dirty="0" smtClean="0">
                <a:solidFill>
                  <a:srgbClr val="002060"/>
                </a:solidFill>
                <a:latin typeface="Arial" panose="020B0604020202020204" pitchFamily="34" charset="0"/>
                <a:cs typeface="Arial" panose="020B0604020202020204" pitchFamily="34" charset="0"/>
              </a:rPr>
              <a:t>0</a:t>
            </a:r>
            <a:r>
              <a:rPr lang="pt-BR" sz="2400" dirty="0">
                <a:solidFill>
                  <a:srgbClr val="002060"/>
                </a:solidFill>
                <a:latin typeface="Arial" panose="020B0604020202020204" pitchFamily="34" charset="0"/>
                <a:cs typeface="Arial" panose="020B0604020202020204" pitchFamily="34" charset="0"/>
              </a:rPr>
              <a:t>% dos hipertensos </a:t>
            </a:r>
            <a:r>
              <a:rPr lang="pt-BR" sz="2400" dirty="0" smtClean="0">
                <a:solidFill>
                  <a:srgbClr val="002060"/>
                </a:solidFill>
                <a:latin typeface="Arial" panose="020B0604020202020204" pitchFamily="34" charset="0"/>
                <a:cs typeface="Arial" panose="020B0604020202020204" pitchFamily="34" charset="0"/>
              </a:rPr>
              <a:t>e diabéticos da </a:t>
            </a:r>
            <a:r>
              <a:rPr lang="pt-BR" sz="2400" dirty="0">
                <a:solidFill>
                  <a:srgbClr val="002060"/>
                </a:solidFill>
                <a:latin typeface="Arial" panose="020B0604020202020204" pitchFamily="34" charset="0"/>
                <a:cs typeface="Arial" panose="020B0604020202020204" pitchFamily="34" charset="0"/>
              </a:rPr>
              <a:t>área de abrangência no Programa de </a:t>
            </a:r>
            <a:r>
              <a:rPr lang="pt-BR" sz="2400" dirty="0" smtClean="0">
                <a:solidFill>
                  <a:srgbClr val="002060"/>
                </a:solidFill>
                <a:latin typeface="Arial" panose="020B0604020202020204" pitchFamily="34" charset="0"/>
                <a:cs typeface="Arial" panose="020B0604020202020204" pitchFamily="34" charset="0"/>
              </a:rPr>
              <a:t>Atenção </a:t>
            </a:r>
            <a:r>
              <a:rPr lang="pt-BR" sz="2400" dirty="0">
                <a:solidFill>
                  <a:srgbClr val="002060"/>
                </a:solidFill>
                <a:latin typeface="Arial" panose="020B0604020202020204" pitchFamily="34" charset="0"/>
                <a:cs typeface="Arial" panose="020B0604020202020204" pitchFamily="34" charset="0"/>
              </a:rPr>
              <a:t>à Hipertensão Arterial e à Diabetes Mellitus da unidade de </a:t>
            </a:r>
            <a:r>
              <a:rPr lang="pt-BR" sz="2400" dirty="0" smtClean="0">
                <a:solidFill>
                  <a:srgbClr val="002060"/>
                </a:solidFill>
                <a:latin typeface="Arial" panose="020B0604020202020204" pitchFamily="34" charset="0"/>
                <a:cs typeface="Arial" panose="020B0604020202020204" pitchFamily="34" charset="0"/>
              </a:rPr>
              <a:t>saúde</a:t>
            </a:r>
            <a:r>
              <a:rPr lang="pt-BR" dirty="0" smtClean="0">
                <a:solidFill>
                  <a:srgbClr val="002060"/>
                </a:solidFill>
                <a:latin typeface="Arial" panose="020B0604020202020204" pitchFamily="34" charset="0"/>
                <a:cs typeface="Arial" panose="020B0604020202020204" pitchFamily="34" charset="0"/>
              </a:rPr>
              <a:t>.</a:t>
            </a:r>
            <a:endParaRPr lang="pt-BR" dirty="0">
              <a:solidFill>
                <a:srgbClr val="002060"/>
              </a:solidFill>
              <a:latin typeface="Arial" panose="020B0604020202020204" pitchFamily="34" charset="0"/>
              <a:cs typeface="Arial" panose="020B0604020202020204" pitchFamily="34" charset="0"/>
            </a:endParaRPr>
          </a:p>
          <a:p>
            <a:pPr algn="just"/>
            <a:endParaRPr lang="pt-BR" dirty="0"/>
          </a:p>
        </p:txBody>
      </p:sp>
      <p:sp>
        <p:nvSpPr>
          <p:cNvPr id="7" name="TextBox 6"/>
          <p:cNvSpPr txBox="1"/>
          <p:nvPr/>
        </p:nvSpPr>
        <p:spPr>
          <a:xfrm>
            <a:off x="1920239" y="5499463"/>
            <a:ext cx="5081451" cy="1384995"/>
          </a:xfrm>
          <a:prstGeom prst="rect">
            <a:avLst/>
          </a:prstGeom>
          <a:noFill/>
        </p:spPr>
        <p:txBody>
          <a:bodyPr wrap="square" rtlCol="0">
            <a:spAutoFit/>
          </a:bodyPr>
          <a:lstStyle/>
          <a:p>
            <a:r>
              <a:rPr lang="en-US" sz="2400" dirty="0" smtClean="0">
                <a:latin typeface="Arial"/>
                <a:cs typeface="Arial"/>
              </a:rPr>
              <a:t>Mês 1 – 73 (9.3%)</a:t>
            </a:r>
          </a:p>
          <a:p>
            <a:r>
              <a:rPr lang="en-US" sz="2400" dirty="0" smtClean="0">
                <a:latin typeface="Arial"/>
                <a:cs typeface="Arial"/>
              </a:rPr>
              <a:t>Mês 2 – 162 (20.7%)</a:t>
            </a:r>
          </a:p>
          <a:p>
            <a:r>
              <a:rPr lang="en-US" sz="2400" dirty="0" smtClean="0">
                <a:latin typeface="Arial"/>
                <a:cs typeface="Arial"/>
              </a:rPr>
              <a:t>Mês 3 – 278 (35.5%)</a:t>
            </a:r>
          </a:p>
          <a:p>
            <a:endParaRPr lang="en-US" sz="1200" dirty="0">
              <a:latin typeface="Arial"/>
              <a:cs typeface="Arial"/>
            </a:endParaRPr>
          </a:p>
        </p:txBody>
      </p:sp>
      <p:sp>
        <p:nvSpPr>
          <p:cNvPr id="16" name="TextBox 15"/>
          <p:cNvSpPr txBox="1"/>
          <p:nvPr/>
        </p:nvSpPr>
        <p:spPr>
          <a:xfrm rot="10800000" flipV="1">
            <a:off x="5865223" y="5471313"/>
            <a:ext cx="4898570" cy="1384995"/>
          </a:xfrm>
          <a:prstGeom prst="rect">
            <a:avLst/>
          </a:prstGeom>
          <a:noFill/>
        </p:spPr>
        <p:txBody>
          <a:bodyPr wrap="square" rtlCol="0">
            <a:spAutoFit/>
          </a:bodyPr>
          <a:lstStyle/>
          <a:p>
            <a:r>
              <a:rPr lang="en-US" sz="2400" dirty="0" smtClean="0">
                <a:latin typeface="Arial"/>
                <a:cs typeface="Arial"/>
              </a:rPr>
              <a:t>Mês 1 – 23 (10.7%)</a:t>
            </a:r>
          </a:p>
          <a:p>
            <a:r>
              <a:rPr lang="en-US" sz="2400" dirty="0" smtClean="0">
                <a:latin typeface="Arial"/>
                <a:cs typeface="Arial"/>
              </a:rPr>
              <a:t>Mês 2 – 50 (23.4%)</a:t>
            </a:r>
          </a:p>
          <a:p>
            <a:r>
              <a:rPr lang="en-US" sz="2400" dirty="0" smtClean="0">
                <a:latin typeface="Arial"/>
                <a:cs typeface="Arial"/>
              </a:rPr>
              <a:t>Mês 3 – 80 (37.4%)</a:t>
            </a:r>
          </a:p>
          <a:p>
            <a:endParaRPr lang="en-US" sz="1200" dirty="0">
              <a:latin typeface="Arial"/>
              <a:cs typeface="Arial"/>
            </a:endParaRPr>
          </a:p>
        </p:txBody>
      </p:sp>
      <p:graphicFrame>
        <p:nvGraphicFramePr>
          <p:cNvPr id="14" name="Gráfico 13"/>
          <p:cNvGraphicFramePr/>
          <p:nvPr/>
        </p:nvGraphicFramePr>
        <p:xfrm>
          <a:off x="1815737" y="3239589"/>
          <a:ext cx="4010297" cy="21814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áfico 14"/>
          <p:cNvGraphicFramePr/>
          <p:nvPr/>
        </p:nvGraphicFramePr>
        <p:xfrm>
          <a:off x="5930946" y="3200400"/>
          <a:ext cx="4362585" cy="22152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127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431074"/>
            <a:ext cx="10972800" cy="1169127"/>
          </a:xfrm>
        </p:spPr>
        <p:txBody>
          <a:bodyPr>
            <a:normAutofit fontScale="90000"/>
          </a:bodyPr>
          <a:lstStyle/>
          <a:p>
            <a:r>
              <a:rPr lang="pt-PT" sz="3100" b="1" u="sng" dirty="0">
                <a:solidFill>
                  <a:srgbClr val="002060"/>
                </a:solidFill>
                <a:latin typeface="Arial" panose="020B0604020202020204" pitchFamily="34" charset="0"/>
                <a:cs typeface="Arial" panose="020B0604020202020204" pitchFamily="34" charset="0"/>
              </a:rPr>
              <a:t>Objetivo 2 -</a:t>
            </a:r>
            <a:r>
              <a:rPr lang="pt-PT" sz="3100" u="sng" dirty="0">
                <a:solidFill>
                  <a:srgbClr val="002060"/>
                </a:solidFill>
                <a:latin typeface="Arial" panose="020B0604020202020204" pitchFamily="34" charset="0"/>
                <a:cs typeface="Arial" panose="020B0604020202020204" pitchFamily="34" charset="0"/>
              </a:rPr>
              <a:t> </a:t>
            </a:r>
            <a:r>
              <a:rPr lang="pt-BR" sz="3100" u="sng" dirty="0" smtClean="0">
                <a:solidFill>
                  <a:srgbClr val="002060"/>
                </a:solidFill>
                <a:latin typeface="Arial" pitchFamily="34" charset="0"/>
                <a:cs typeface="Arial" pitchFamily="34" charset="0"/>
              </a:rPr>
              <a:t>Melhorar a qualidade da atenção a pessoas com hipertensão e/ou pessoas com diabetes.</a:t>
            </a:r>
            <a:r>
              <a:rPr lang="pt-BR" sz="2800" dirty="0" smtClean="0"/>
              <a:t/>
            </a:r>
            <a:br>
              <a:rPr lang="pt-BR" sz="2800" dirty="0" smtClean="0"/>
            </a:br>
            <a:r>
              <a:rPr lang="pt-PT" sz="3100" u="sng" dirty="0" smtClean="0">
                <a:solidFill>
                  <a:srgbClr val="002060"/>
                </a:solidFill>
                <a:latin typeface="Arial" panose="020B0604020202020204" pitchFamily="34" charset="0"/>
                <a:cs typeface="Arial" panose="020B0604020202020204" pitchFamily="34" charset="0"/>
              </a:rPr>
              <a:t>:</a:t>
            </a:r>
            <a:r>
              <a:rPr lang="pt-BR" dirty="0"/>
              <a:t/>
            </a:r>
            <a:br>
              <a:rPr lang="pt-BR" dirty="0"/>
            </a:br>
            <a:endParaRPr lang="pt-BR" dirty="0"/>
          </a:p>
        </p:txBody>
      </p:sp>
      <p:sp>
        <p:nvSpPr>
          <p:cNvPr id="3" name="Marcador de contenido 2"/>
          <p:cNvSpPr>
            <a:spLocks noGrp="1"/>
          </p:cNvSpPr>
          <p:nvPr>
            <p:ph idx="1"/>
          </p:nvPr>
        </p:nvSpPr>
        <p:spPr>
          <a:xfrm>
            <a:off x="609600" y="1678867"/>
            <a:ext cx="10972800" cy="383145"/>
          </a:xfrm>
        </p:spPr>
        <p:txBody>
          <a:bodyPr>
            <a:normAutofit fontScale="25000" lnSpcReduction="20000"/>
          </a:bodyPr>
          <a:lstStyle/>
          <a:p>
            <a:pPr marL="0" indent="0">
              <a:buNone/>
            </a:pPr>
            <a:r>
              <a:rPr lang="pt-BR" sz="9600" b="1" dirty="0">
                <a:solidFill>
                  <a:srgbClr val="002060"/>
                </a:solidFill>
                <a:latin typeface="Arial" pitchFamily="34" charset="0"/>
                <a:cs typeface="Arial" pitchFamily="34" charset="0"/>
              </a:rPr>
              <a:t>Meta </a:t>
            </a:r>
            <a:r>
              <a:rPr lang="pt-BR" sz="9600" b="1" dirty="0" smtClean="0">
                <a:solidFill>
                  <a:srgbClr val="002060"/>
                </a:solidFill>
                <a:latin typeface="Arial" pitchFamily="34" charset="0"/>
                <a:cs typeface="Arial" pitchFamily="34" charset="0"/>
              </a:rPr>
              <a:t>2.1 e 2.2- </a:t>
            </a:r>
            <a:r>
              <a:rPr lang="pt-BR" sz="9600" dirty="0" smtClean="0">
                <a:solidFill>
                  <a:srgbClr val="002060"/>
                </a:solidFill>
                <a:latin typeface="Arial" pitchFamily="34" charset="0"/>
                <a:cs typeface="Arial" pitchFamily="34" charset="0"/>
              </a:rPr>
              <a:t>Realizar exame clínico apropriado em 100% das pessoas com hipertensão e Diabetes</a:t>
            </a:r>
            <a:r>
              <a:rPr lang="pt-BR" sz="6200" dirty="0" smtClean="0">
                <a:solidFill>
                  <a:srgbClr val="002060"/>
                </a:solidFill>
                <a:latin typeface="Arial" pitchFamily="34" charset="0"/>
                <a:cs typeface="Arial" pitchFamily="34" charset="0"/>
              </a:rPr>
              <a:t>.</a:t>
            </a:r>
          </a:p>
          <a:p>
            <a:pPr marL="0" indent="0">
              <a:buNone/>
            </a:pPr>
            <a:r>
              <a:rPr lang="pt-BR" dirty="0" smtClean="0">
                <a:solidFill>
                  <a:srgbClr val="002060"/>
                </a:solidFill>
                <a:latin typeface="Arial" panose="020B0604020202020204" pitchFamily="34" charset="0"/>
                <a:cs typeface="Arial" panose="020B0604020202020204" pitchFamily="34" charset="0"/>
              </a:rPr>
              <a:t>. </a:t>
            </a:r>
            <a:endParaRPr lang="pt-BR" dirty="0">
              <a:solidFill>
                <a:srgbClr val="002060"/>
              </a:solidFill>
              <a:latin typeface="Arial" panose="020B0604020202020204" pitchFamily="34" charset="0"/>
              <a:cs typeface="Arial" panose="020B0604020202020204" pitchFamily="34" charset="0"/>
            </a:endParaRPr>
          </a:p>
          <a:p>
            <a:pPr marL="0" indent="0">
              <a:buNone/>
            </a:pPr>
            <a:endParaRPr lang="pt-BR" dirty="0" smtClean="0">
              <a:latin typeface="Arial" panose="020B0604020202020204" pitchFamily="34" charset="0"/>
              <a:cs typeface="Arial" panose="020B0604020202020204" pitchFamily="34" charset="0"/>
            </a:endParaRPr>
          </a:p>
          <a:p>
            <a:pPr marL="0" indent="0">
              <a:buNone/>
            </a:pPr>
            <a:endParaRPr lang="pt-BR" dirty="0">
              <a:latin typeface="Arial" panose="020B0604020202020204" pitchFamily="34" charset="0"/>
              <a:cs typeface="Arial" panose="020B0604020202020204" pitchFamily="34" charset="0"/>
            </a:endParaRPr>
          </a:p>
          <a:p>
            <a:pPr marL="0" indent="0">
              <a:buNone/>
            </a:pPr>
            <a:endParaRPr lang="pt-BR" dirty="0" smtClean="0">
              <a:latin typeface="Arial" panose="020B0604020202020204" pitchFamily="34" charset="0"/>
              <a:cs typeface="Arial" panose="020B0604020202020204" pitchFamily="34" charset="0"/>
            </a:endParaRPr>
          </a:p>
          <a:p>
            <a:pPr marL="0" indent="0">
              <a:buNone/>
            </a:pPr>
            <a:endParaRPr lang="pt-BR" dirty="0">
              <a:latin typeface="Arial" panose="020B0604020202020204" pitchFamily="34" charset="0"/>
              <a:cs typeface="Arial" panose="020B0604020202020204" pitchFamily="34" charset="0"/>
            </a:endParaRPr>
          </a:p>
        </p:txBody>
      </p:sp>
      <p:sp>
        <p:nvSpPr>
          <p:cNvPr id="12" name="Retângulo 11"/>
          <p:cNvSpPr/>
          <p:nvPr/>
        </p:nvSpPr>
        <p:spPr>
          <a:xfrm>
            <a:off x="2664822" y="2780344"/>
            <a:ext cx="6753497" cy="707886"/>
          </a:xfrm>
          <a:prstGeom prst="rect">
            <a:avLst/>
          </a:prstGeom>
        </p:spPr>
        <p:txBody>
          <a:bodyPr wrap="square">
            <a:spAutoFit/>
          </a:bodyPr>
          <a:lstStyle/>
          <a:p>
            <a:pPr marL="342900" lvl="4" indent="-342900" algn="ctr">
              <a:buNone/>
            </a:pPr>
            <a:r>
              <a:rPr lang="pt-BR" sz="4000" b="1" dirty="0" smtClean="0">
                <a:latin typeface="Arial"/>
                <a:cs typeface="Arial"/>
              </a:rPr>
              <a:t>Metas atingidas em 100 %</a:t>
            </a:r>
          </a:p>
        </p:txBody>
      </p:sp>
    </p:spTree>
    <p:extLst>
      <p:ext uri="{BB962C8B-B14F-4D97-AF65-F5344CB8AC3E}">
        <p14:creationId xmlns:p14="http://schemas.microsoft.com/office/powerpoint/2010/main" val="2534141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771525"/>
            <a:ext cx="10972800" cy="1931987"/>
          </a:xfrm>
        </p:spPr>
        <p:txBody>
          <a:bodyPr>
            <a:noAutofit/>
          </a:bodyPr>
          <a:lstStyle/>
          <a:p>
            <a:pPr>
              <a:lnSpc>
                <a:spcPct val="150000"/>
              </a:lnSpc>
            </a:pPr>
            <a:r>
              <a:rPr lang="pt-PT" sz="2400" b="1" dirty="0" smtClean="0">
                <a:solidFill>
                  <a:srgbClr val="002060"/>
                </a:solidFill>
                <a:latin typeface="Arial" pitchFamily="34" charset="0"/>
                <a:cs typeface="Arial" pitchFamily="34" charset="0"/>
              </a:rPr>
              <a:t>Meta 2.3- </a:t>
            </a:r>
            <a:r>
              <a:rPr lang="pt-BR" sz="2400" dirty="0" smtClean="0">
                <a:solidFill>
                  <a:srgbClr val="002060"/>
                </a:solidFill>
                <a:latin typeface="Arial" pitchFamily="34" charset="0"/>
                <a:cs typeface="Arial" pitchFamily="34" charset="0"/>
              </a:rPr>
              <a:t>Realizar exame dos pés em 100% das pessoas com diabetes a cada 03 meses (com palpação dos pulsos tibial posterior e pedial e medida da sensibilidade).</a:t>
            </a: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b="1" dirty="0" smtClean="0">
                <a:solidFill>
                  <a:srgbClr val="002060"/>
                </a:solidFill>
                <a:latin typeface="Arial" pitchFamily="34" charset="0"/>
                <a:cs typeface="Arial" pitchFamily="34" charset="0"/>
              </a:rPr>
              <a:t/>
            </a:r>
            <a:br>
              <a:rPr lang="pt-BR" sz="2000" b="1" dirty="0" smtClean="0">
                <a:solidFill>
                  <a:srgbClr val="002060"/>
                </a:solidFill>
                <a:latin typeface="Arial" pitchFamily="34" charset="0"/>
                <a:cs typeface="Arial" pitchFamily="34" charset="0"/>
              </a:rPr>
            </a:br>
            <a:endParaRPr lang="pt-BR" sz="2000" dirty="0">
              <a:latin typeface="Arial" pitchFamily="34" charset="0"/>
              <a:cs typeface="Arial" pitchFamily="34" charset="0"/>
            </a:endParaRPr>
          </a:p>
        </p:txBody>
      </p:sp>
      <p:sp>
        <p:nvSpPr>
          <p:cNvPr id="3" name="Espaço Reservado para Conteúdo 2"/>
          <p:cNvSpPr>
            <a:spLocks noGrp="1"/>
          </p:cNvSpPr>
          <p:nvPr>
            <p:ph idx="1"/>
          </p:nvPr>
        </p:nvSpPr>
        <p:spPr/>
        <p:txBody>
          <a:bodyPr/>
          <a:lstStyle/>
          <a:p>
            <a:pPr marL="342900" lvl="4" indent="-342900" algn="ctr">
              <a:buNone/>
            </a:pPr>
            <a:endParaRPr lang="pt-BR" sz="4000" b="1" dirty="0" smtClean="0">
              <a:latin typeface="Arial"/>
              <a:cs typeface="Arial"/>
            </a:endParaRPr>
          </a:p>
          <a:p>
            <a:pPr marL="342900" lvl="4" indent="-342900" algn="ctr">
              <a:buNone/>
            </a:pPr>
            <a:endParaRPr lang="pt-BR" sz="4000" b="1" dirty="0" smtClean="0">
              <a:latin typeface="Arial"/>
              <a:cs typeface="Arial"/>
            </a:endParaRPr>
          </a:p>
          <a:p>
            <a:pPr marL="342900" lvl="4" indent="-342900" algn="ctr">
              <a:buNone/>
            </a:pPr>
            <a:r>
              <a:rPr lang="pt-BR" sz="4000" b="1" dirty="0" smtClean="0">
                <a:latin typeface="Arial"/>
                <a:cs typeface="Arial"/>
              </a:rPr>
              <a:t>Metas atingidas em 100 %</a:t>
            </a:r>
          </a:p>
          <a:p>
            <a:pPr>
              <a:buNone/>
            </a:pPr>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037068"/>
            <a:ext cx="10972800" cy="383145"/>
          </a:xfrm>
        </p:spPr>
        <p:txBody>
          <a:bodyPr>
            <a:noAutofit/>
          </a:bodyPr>
          <a:lstStyle/>
          <a:p>
            <a:pPr marL="0" indent="0">
              <a:buNone/>
            </a:pPr>
            <a:r>
              <a:rPr lang="pt-PT" sz="2400" b="1" dirty="0" smtClean="0">
                <a:solidFill>
                  <a:srgbClr val="002060"/>
                </a:solidFill>
                <a:latin typeface="Arial" panose="020B0604020202020204" pitchFamily="34" charset="0"/>
                <a:cs typeface="Arial" panose="020B0604020202020204" pitchFamily="34" charset="0"/>
              </a:rPr>
              <a:t>Meta 2.4 e 2.5 -</a:t>
            </a:r>
            <a:r>
              <a:rPr lang="pt-PT" sz="2400" dirty="0" smtClean="0">
                <a:solidFill>
                  <a:srgbClr val="002060"/>
                </a:solidFill>
                <a:latin typeface="Arial" panose="020B0604020202020204" pitchFamily="34" charset="0"/>
                <a:cs typeface="Arial" panose="020B0604020202020204" pitchFamily="34" charset="0"/>
              </a:rPr>
              <a:t> </a:t>
            </a:r>
            <a:r>
              <a:rPr lang="pt-PT" sz="2400" b="1" dirty="0">
                <a:solidFill>
                  <a:srgbClr val="002060"/>
                </a:solidFill>
                <a:latin typeface="Arial" panose="020B0604020202020204" pitchFamily="34" charset="0"/>
                <a:cs typeface="Arial" panose="020B0604020202020204" pitchFamily="34" charset="0"/>
              </a:rPr>
              <a:t>Garantir a 100% dos </a:t>
            </a:r>
            <a:r>
              <a:rPr lang="pt-PT" sz="2400" b="1" dirty="0" smtClean="0">
                <a:solidFill>
                  <a:srgbClr val="002060"/>
                </a:solidFill>
                <a:latin typeface="Arial" panose="020B0604020202020204" pitchFamily="34" charset="0"/>
                <a:cs typeface="Arial" panose="020B0604020202020204" pitchFamily="34" charset="0"/>
              </a:rPr>
              <a:t>hipertensos e diabéticos </a:t>
            </a:r>
            <a:r>
              <a:rPr lang="pt-PT" sz="2400" b="1" dirty="0">
                <a:solidFill>
                  <a:srgbClr val="002060"/>
                </a:solidFill>
                <a:latin typeface="Arial" panose="020B0604020202020204" pitchFamily="34" charset="0"/>
                <a:cs typeface="Arial" panose="020B0604020202020204" pitchFamily="34" charset="0"/>
              </a:rPr>
              <a:t>a realização de exames complementares em dia de acordo com o protocolo</a:t>
            </a:r>
            <a:r>
              <a:rPr lang="pt-PT" sz="2000" b="1" dirty="0">
                <a:solidFill>
                  <a:srgbClr val="002060"/>
                </a:solidFill>
                <a:latin typeface="Arial" panose="020B0604020202020204" pitchFamily="34" charset="0"/>
                <a:cs typeface="Arial" panose="020B0604020202020204" pitchFamily="34" charset="0"/>
              </a:rPr>
              <a:t>.</a:t>
            </a:r>
            <a:endParaRPr lang="pt-BR" sz="2000" b="1" dirty="0">
              <a:solidFill>
                <a:srgbClr val="002060"/>
              </a:solidFill>
              <a:latin typeface="Arial" panose="020B0604020202020204" pitchFamily="34" charset="0"/>
              <a:cs typeface="Arial" panose="020B0604020202020204" pitchFamily="34" charset="0"/>
            </a:endParaRPr>
          </a:p>
        </p:txBody>
      </p:sp>
      <p:sp>
        <p:nvSpPr>
          <p:cNvPr id="11" name="TextBox 10"/>
          <p:cNvSpPr txBox="1"/>
          <p:nvPr/>
        </p:nvSpPr>
        <p:spPr>
          <a:xfrm>
            <a:off x="1672046" y="5113295"/>
            <a:ext cx="4323805" cy="1384995"/>
          </a:xfrm>
          <a:prstGeom prst="rect">
            <a:avLst/>
          </a:prstGeom>
          <a:noFill/>
        </p:spPr>
        <p:txBody>
          <a:bodyPr wrap="square" rtlCol="0">
            <a:spAutoFit/>
          </a:bodyPr>
          <a:lstStyle/>
          <a:p>
            <a:r>
              <a:rPr lang="en-US" sz="2400" dirty="0" smtClean="0">
                <a:latin typeface="Arial"/>
                <a:cs typeface="Arial"/>
              </a:rPr>
              <a:t>Mês 1 – 65 (89.0%)</a:t>
            </a:r>
          </a:p>
          <a:p>
            <a:r>
              <a:rPr lang="en-US" sz="2400" dirty="0" smtClean="0">
                <a:latin typeface="Arial"/>
                <a:cs typeface="Arial"/>
              </a:rPr>
              <a:t>Mês 2 – 127 (78.4%)</a:t>
            </a:r>
          </a:p>
          <a:p>
            <a:r>
              <a:rPr lang="en-US" sz="2400" dirty="0" smtClean="0">
                <a:latin typeface="Arial"/>
                <a:cs typeface="Arial"/>
              </a:rPr>
              <a:t>Mês 3 – 259(93.2%)</a:t>
            </a:r>
          </a:p>
          <a:p>
            <a:endParaRPr lang="en-US" sz="1200" dirty="0">
              <a:latin typeface="Arial"/>
              <a:cs typeface="Arial"/>
            </a:endParaRPr>
          </a:p>
        </p:txBody>
      </p:sp>
      <p:sp>
        <p:nvSpPr>
          <p:cNvPr id="12" name="TextBox 11"/>
          <p:cNvSpPr txBox="1"/>
          <p:nvPr/>
        </p:nvSpPr>
        <p:spPr>
          <a:xfrm>
            <a:off x="6518367" y="5097125"/>
            <a:ext cx="3866898" cy="1200329"/>
          </a:xfrm>
          <a:prstGeom prst="rect">
            <a:avLst/>
          </a:prstGeom>
          <a:noFill/>
        </p:spPr>
        <p:txBody>
          <a:bodyPr wrap="square" rtlCol="0">
            <a:spAutoFit/>
          </a:bodyPr>
          <a:lstStyle/>
          <a:p>
            <a:r>
              <a:rPr lang="en-US" sz="2400" dirty="0" smtClean="0">
                <a:latin typeface="Arial"/>
                <a:cs typeface="Arial"/>
              </a:rPr>
              <a:t>Mês 1 – 19 (82.2%)</a:t>
            </a:r>
          </a:p>
          <a:p>
            <a:r>
              <a:rPr lang="en-US" sz="2400" dirty="0" smtClean="0">
                <a:latin typeface="Arial"/>
                <a:cs typeface="Arial"/>
              </a:rPr>
              <a:t>Mês 2 – 37 (74.0%)</a:t>
            </a:r>
          </a:p>
          <a:p>
            <a:r>
              <a:rPr lang="en-US" sz="2400" dirty="0" smtClean="0">
                <a:latin typeface="Arial"/>
                <a:cs typeface="Arial"/>
              </a:rPr>
              <a:t>Mês 3 – 76 (95.0%)</a:t>
            </a:r>
          </a:p>
        </p:txBody>
      </p:sp>
      <p:graphicFrame>
        <p:nvGraphicFramePr>
          <p:cNvPr id="9" name="Gráfico 8"/>
          <p:cNvGraphicFramePr/>
          <p:nvPr/>
        </p:nvGraphicFramePr>
        <p:xfrm>
          <a:off x="1528354" y="2133600"/>
          <a:ext cx="4258492" cy="259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p:cNvGraphicFramePr/>
          <p:nvPr/>
        </p:nvGraphicFramePr>
        <p:xfrm>
          <a:off x="6165669" y="2138362"/>
          <a:ext cx="4336867" cy="2581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9677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050130"/>
            <a:ext cx="10972800" cy="383145"/>
          </a:xfrm>
        </p:spPr>
        <p:txBody>
          <a:bodyPr>
            <a:noAutofit/>
          </a:bodyPr>
          <a:lstStyle/>
          <a:p>
            <a:pPr marL="0" indent="0">
              <a:buNone/>
            </a:pPr>
            <a:r>
              <a:rPr lang="pt-PT" sz="2400" b="1" dirty="0" smtClean="0">
                <a:solidFill>
                  <a:srgbClr val="002060"/>
                </a:solidFill>
                <a:latin typeface="Arial" panose="020B0604020202020204" pitchFamily="34" charset="0"/>
                <a:cs typeface="Arial" panose="020B0604020202020204" pitchFamily="34" charset="0"/>
              </a:rPr>
              <a:t>Meta 2.6 e 2.7 - Priorizar </a:t>
            </a:r>
            <a:r>
              <a:rPr lang="pt-PT" sz="2400" b="1" dirty="0">
                <a:solidFill>
                  <a:srgbClr val="002060"/>
                </a:solidFill>
                <a:latin typeface="Arial" panose="020B0604020202020204" pitchFamily="34" charset="0"/>
                <a:cs typeface="Arial" panose="020B0604020202020204" pitchFamily="34" charset="0"/>
              </a:rPr>
              <a:t>a prescrição de medicamentos da farmácia popular para 100% dos </a:t>
            </a:r>
            <a:r>
              <a:rPr lang="pt-PT" sz="2400" b="1" dirty="0" smtClean="0">
                <a:solidFill>
                  <a:srgbClr val="002060"/>
                </a:solidFill>
                <a:latin typeface="Arial" panose="020B0604020202020204" pitchFamily="34" charset="0"/>
                <a:cs typeface="Arial" panose="020B0604020202020204" pitchFamily="34" charset="0"/>
              </a:rPr>
              <a:t>hipertensos e diabéticos </a:t>
            </a:r>
            <a:r>
              <a:rPr lang="pt-PT" sz="2400" b="1" dirty="0">
                <a:solidFill>
                  <a:srgbClr val="002060"/>
                </a:solidFill>
                <a:latin typeface="Arial" panose="020B0604020202020204" pitchFamily="34" charset="0"/>
                <a:cs typeface="Arial" panose="020B0604020202020204" pitchFamily="34" charset="0"/>
              </a:rPr>
              <a:t>cadastrados na unidade de saúde</a:t>
            </a:r>
            <a:r>
              <a:rPr lang="pt-PT" sz="2400" b="1" dirty="0" smtClean="0">
                <a:solidFill>
                  <a:srgbClr val="002060"/>
                </a:solidFill>
                <a:latin typeface="Arial" panose="020B0604020202020204" pitchFamily="34" charset="0"/>
                <a:cs typeface="Arial" panose="020B0604020202020204" pitchFamily="34" charset="0"/>
              </a:rPr>
              <a:t>.</a:t>
            </a:r>
            <a:endParaRPr lang="pt-BR" sz="2400" b="1" dirty="0">
              <a:solidFill>
                <a:srgbClr val="002060"/>
              </a:solidFill>
              <a:latin typeface="Arial" panose="020B0604020202020204" pitchFamily="34" charset="0"/>
              <a:cs typeface="Arial" panose="020B0604020202020204" pitchFamily="34" charset="0"/>
            </a:endParaRPr>
          </a:p>
        </p:txBody>
      </p:sp>
      <p:graphicFrame>
        <p:nvGraphicFramePr>
          <p:cNvPr id="8" name="Gráfico 7"/>
          <p:cNvGraphicFramePr/>
          <p:nvPr/>
        </p:nvGraphicFramePr>
        <p:xfrm>
          <a:off x="1230494" y="2233749"/>
          <a:ext cx="4714875" cy="24016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nvGraphicFramePr>
        <p:xfrm>
          <a:off x="6239692" y="2155371"/>
          <a:ext cx="4572000" cy="244085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tângulo 10"/>
          <p:cNvSpPr/>
          <p:nvPr/>
        </p:nvSpPr>
        <p:spPr>
          <a:xfrm>
            <a:off x="1933305" y="4950822"/>
            <a:ext cx="3997232" cy="1200329"/>
          </a:xfrm>
          <a:prstGeom prst="rect">
            <a:avLst/>
          </a:prstGeom>
        </p:spPr>
        <p:txBody>
          <a:bodyPr wrap="square">
            <a:spAutoFit/>
          </a:bodyPr>
          <a:lstStyle/>
          <a:p>
            <a:r>
              <a:rPr lang="en-US" sz="2400" dirty="0" smtClean="0">
                <a:latin typeface="Arial"/>
                <a:cs typeface="Arial"/>
              </a:rPr>
              <a:t>Mês 1 – 71 (97.3%)</a:t>
            </a:r>
          </a:p>
          <a:p>
            <a:r>
              <a:rPr lang="en-US" sz="2400" dirty="0" smtClean="0">
                <a:latin typeface="Arial"/>
                <a:cs typeface="Arial"/>
              </a:rPr>
              <a:t>Mês 2 – 158 (97.5%)</a:t>
            </a:r>
          </a:p>
          <a:p>
            <a:r>
              <a:rPr lang="en-US" sz="2400" dirty="0" smtClean="0">
                <a:latin typeface="Arial"/>
                <a:cs typeface="Arial"/>
              </a:rPr>
              <a:t>Mês 3 – 273 (98.2%)</a:t>
            </a:r>
            <a:endParaRPr lang="pt-BR" sz="2400" dirty="0"/>
          </a:p>
        </p:txBody>
      </p:sp>
      <p:sp>
        <p:nvSpPr>
          <p:cNvPr id="12" name="Retângulo 11"/>
          <p:cNvSpPr/>
          <p:nvPr/>
        </p:nvSpPr>
        <p:spPr>
          <a:xfrm>
            <a:off x="7276011" y="5016136"/>
            <a:ext cx="3540035" cy="1200329"/>
          </a:xfrm>
          <a:prstGeom prst="rect">
            <a:avLst/>
          </a:prstGeom>
        </p:spPr>
        <p:txBody>
          <a:bodyPr wrap="square">
            <a:spAutoFit/>
          </a:bodyPr>
          <a:lstStyle/>
          <a:p>
            <a:r>
              <a:rPr lang="en-US" sz="2400" dirty="0" smtClean="0">
                <a:latin typeface="Arial"/>
                <a:cs typeface="Arial"/>
              </a:rPr>
              <a:t>Mês 1 – 21 (95.7%)</a:t>
            </a:r>
          </a:p>
          <a:p>
            <a:r>
              <a:rPr lang="en-US" sz="2400" dirty="0" smtClean="0">
                <a:latin typeface="Arial"/>
                <a:cs typeface="Arial"/>
              </a:rPr>
              <a:t>Mês 2 – 48 (96.0%)</a:t>
            </a:r>
          </a:p>
          <a:p>
            <a:r>
              <a:rPr lang="en-US" sz="2400" dirty="0" smtClean="0">
                <a:latin typeface="Arial"/>
                <a:cs typeface="Arial"/>
              </a:rPr>
              <a:t>Mês 3 – 78 (97.5%)</a:t>
            </a:r>
            <a:endParaRPr lang="pt-BR" sz="2400" dirty="0"/>
          </a:p>
        </p:txBody>
      </p:sp>
    </p:spTree>
    <p:extLst>
      <p:ext uri="{BB962C8B-B14F-4D97-AF65-F5344CB8AC3E}">
        <p14:creationId xmlns:p14="http://schemas.microsoft.com/office/powerpoint/2010/main" val="388060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037068"/>
            <a:ext cx="10972800" cy="383145"/>
          </a:xfrm>
        </p:spPr>
        <p:txBody>
          <a:bodyPr>
            <a:noAutofit/>
          </a:bodyPr>
          <a:lstStyle/>
          <a:p>
            <a:pPr marL="0" indent="0">
              <a:buNone/>
            </a:pPr>
            <a:r>
              <a:rPr lang="pt-PT" sz="2400" b="1" dirty="0" smtClean="0">
                <a:solidFill>
                  <a:srgbClr val="002060"/>
                </a:solidFill>
                <a:latin typeface="Arial" panose="020B0604020202020204" pitchFamily="34" charset="0"/>
                <a:cs typeface="Arial" panose="020B0604020202020204" pitchFamily="34" charset="0"/>
              </a:rPr>
              <a:t>Meta 2.8 e 2.9 - </a:t>
            </a:r>
            <a:r>
              <a:rPr lang="pt-PT" sz="2400" b="1" dirty="0">
                <a:solidFill>
                  <a:srgbClr val="002060"/>
                </a:solidFill>
                <a:latin typeface="Arial" panose="020B0604020202020204" pitchFamily="34" charset="0"/>
                <a:cs typeface="Arial" panose="020B0604020202020204" pitchFamily="34" charset="0"/>
              </a:rPr>
              <a:t>Realizar avaliação da necessidade de atendimento odontológico em 100% dos </a:t>
            </a:r>
            <a:r>
              <a:rPr lang="pt-PT" sz="2400" b="1" dirty="0" smtClean="0">
                <a:solidFill>
                  <a:srgbClr val="002060"/>
                </a:solidFill>
                <a:latin typeface="Arial" panose="020B0604020202020204" pitchFamily="34" charset="0"/>
                <a:cs typeface="Arial" panose="020B0604020202020204" pitchFamily="34" charset="0"/>
              </a:rPr>
              <a:t>hipertensos e diabéticos.</a:t>
            </a:r>
            <a:endParaRPr lang="pt-BR" sz="2400" b="1" dirty="0">
              <a:solidFill>
                <a:srgbClr val="002060"/>
              </a:solidFill>
              <a:latin typeface="Arial" panose="020B0604020202020204" pitchFamily="34" charset="0"/>
              <a:cs typeface="Arial" panose="020B0604020202020204" pitchFamily="34" charset="0"/>
            </a:endParaRPr>
          </a:p>
        </p:txBody>
      </p:sp>
      <p:sp>
        <p:nvSpPr>
          <p:cNvPr id="11" name="TextBox 10"/>
          <p:cNvSpPr txBox="1"/>
          <p:nvPr/>
        </p:nvSpPr>
        <p:spPr>
          <a:xfrm>
            <a:off x="1345474" y="5023391"/>
            <a:ext cx="4114800" cy="1200329"/>
          </a:xfrm>
          <a:prstGeom prst="rect">
            <a:avLst/>
          </a:prstGeom>
          <a:noFill/>
        </p:spPr>
        <p:txBody>
          <a:bodyPr wrap="square" rtlCol="0">
            <a:spAutoFit/>
          </a:bodyPr>
          <a:lstStyle/>
          <a:p>
            <a:r>
              <a:rPr lang="en-US" sz="2400" dirty="0" smtClean="0">
                <a:latin typeface="Arial"/>
                <a:cs typeface="Arial"/>
              </a:rPr>
              <a:t>Mês 1 – 71 (97.3%)</a:t>
            </a:r>
          </a:p>
          <a:p>
            <a:r>
              <a:rPr lang="en-US" sz="2400" dirty="0" smtClean="0">
                <a:latin typeface="Arial"/>
                <a:cs typeface="Arial"/>
              </a:rPr>
              <a:t>Mês 2 – 151 (93.2%)</a:t>
            </a:r>
          </a:p>
          <a:p>
            <a:r>
              <a:rPr lang="en-US" sz="2400" dirty="0" smtClean="0">
                <a:latin typeface="Arial"/>
                <a:cs typeface="Arial"/>
              </a:rPr>
              <a:t>Mês 3 – 263 (94.6%)</a:t>
            </a:r>
            <a:endParaRPr lang="pt-BR" sz="2400" dirty="0"/>
          </a:p>
        </p:txBody>
      </p:sp>
      <p:graphicFrame>
        <p:nvGraphicFramePr>
          <p:cNvPr id="9" name="Gráfico 8"/>
          <p:cNvGraphicFramePr/>
          <p:nvPr/>
        </p:nvGraphicFramePr>
        <p:xfrm>
          <a:off x="1136470" y="2138362"/>
          <a:ext cx="4506684" cy="2581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p:cNvGraphicFramePr/>
          <p:nvPr/>
        </p:nvGraphicFramePr>
        <p:xfrm>
          <a:off x="6244046" y="2138362"/>
          <a:ext cx="4585063" cy="2581275"/>
        </p:xfrm>
        <a:graphic>
          <a:graphicData uri="http://schemas.openxmlformats.org/drawingml/2006/chart">
            <c:chart xmlns:c="http://schemas.openxmlformats.org/drawingml/2006/chart" xmlns:r="http://schemas.openxmlformats.org/officeDocument/2006/relationships" r:id="rId3"/>
          </a:graphicData>
        </a:graphic>
      </p:graphicFrame>
      <p:sp>
        <p:nvSpPr>
          <p:cNvPr id="13" name="Retângulo 12"/>
          <p:cNvSpPr/>
          <p:nvPr/>
        </p:nvSpPr>
        <p:spPr>
          <a:xfrm>
            <a:off x="7458891" y="5107577"/>
            <a:ext cx="3840479" cy="1200329"/>
          </a:xfrm>
          <a:prstGeom prst="rect">
            <a:avLst/>
          </a:prstGeom>
        </p:spPr>
        <p:txBody>
          <a:bodyPr wrap="square">
            <a:spAutoFit/>
          </a:bodyPr>
          <a:lstStyle/>
          <a:p>
            <a:r>
              <a:rPr lang="en-US" sz="2400" dirty="0" smtClean="0">
                <a:latin typeface="Arial"/>
                <a:cs typeface="Arial"/>
              </a:rPr>
              <a:t>Mês 1 – 22 (95.7%)</a:t>
            </a:r>
          </a:p>
          <a:p>
            <a:r>
              <a:rPr lang="en-US" sz="2400" dirty="0" smtClean="0">
                <a:latin typeface="Arial"/>
                <a:cs typeface="Arial"/>
              </a:rPr>
              <a:t>Mês 2 – 44 (88.0%)</a:t>
            </a:r>
          </a:p>
          <a:p>
            <a:r>
              <a:rPr lang="en-US" sz="2400" dirty="0" smtClean="0">
                <a:latin typeface="Arial"/>
                <a:cs typeface="Arial"/>
              </a:rPr>
              <a:t>Mês 3 – 77 (96.3%)</a:t>
            </a:r>
            <a:endParaRPr lang="pt-BR" sz="2400" dirty="0"/>
          </a:p>
        </p:txBody>
      </p:sp>
    </p:spTree>
    <p:extLst>
      <p:ext uri="{BB962C8B-B14F-4D97-AF65-F5344CB8AC3E}">
        <p14:creationId xmlns:p14="http://schemas.microsoft.com/office/powerpoint/2010/main" val="3217972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646202"/>
            <a:ext cx="10972800" cy="953999"/>
          </a:xfrm>
        </p:spPr>
        <p:txBody>
          <a:bodyPr>
            <a:noAutofit/>
          </a:bodyPr>
          <a:lstStyle/>
          <a:p>
            <a:r>
              <a:rPr lang="pt-PT" sz="2800" b="1" u="sng" dirty="0">
                <a:solidFill>
                  <a:srgbClr val="002060"/>
                </a:solidFill>
                <a:latin typeface="Arial" panose="020B0604020202020204" pitchFamily="34" charset="0"/>
                <a:cs typeface="Arial" panose="020B0604020202020204" pitchFamily="34" charset="0"/>
              </a:rPr>
              <a:t>Objetivo </a:t>
            </a:r>
            <a:r>
              <a:rPr lang="pt-PT" sz="2800" b="1" u="sng" dirty="0" smtClean="0">
                <a:solidFill>
                  <a:srgbClr val="002060"/>
                </a:solidFill>
                <a:latin typeface="Arial" panose="020B0604020202020204" pitchFamily="34" charset="0"/>
                <a:cs typeface="Arial" panose="020B0604020202020204" pitchFamily="34" charset="0"/>
              </a:rPr>
              <a:t>3 </a:t>
            </a:r>
            <a:r>
              <a:rPr lang="pt-PT" sz="2800" b="1" u="sng" dirty="0">
                <a:solidFill>
                  <a:srgbClr val="002060"/>
                </a:solidFill>
                <a:latin typeface="Arial" panose="020B0604020202020204" pitchFamily="34" charset="0"/>
                <a:cs typeface="Arial" panose="020B0604020202020204" pitchFamily="34" charset="0"/>
              </a:rPr>
              <a:t>- </a:t>
            </a:r>
            <a:r>
              <a:rPr lang="pt-BR" sz="2800" b="1" u="sng" dirty="0">
                <a:solidFill>
                  <a:srgbClr val="002060"/>
                </a:solidFill>
                <a:latin typeface="Arial" panose="020B0604020202020204" pitchFamily="34" charset="0"/>
                <a:cs typeface="Arial" panose="020B0604020202020204" pitchFamily="34" charset="0"/>
              </a:rPr>
              <a:t>Melhorar a adesão de hipertensos e/ou diabéticos ao </a:t>
            </a:r>
            <a:r>
              <a:rPr lang="pt-BR" sz="2800" b="1" u="sng" dirty="0" smtClean="0">
                <a:solidFill>
                  <a:srgbClr val="002060"/>
                </a:solidFill>
                <a:latin typeface="Arial" panose="020B0604020202020204" pitchFamily="34" charset="0"/>
                <a:cs typeface="Arial" panose="020B0604020202020204" pitchFamily="34" charset="0"/>
              </a:rPr>
              <a:t>programa</a:t>
            </a:r>
            <a:r>
              <a:rPr lang="pt-PT" sz="2800" b="1" u="sng" dirty="0" smtClean="0">
                <a:solidFill>
                  <a:srgbClr val="002060"/>
                </a:solidFill>
                <a:latin typeface="Arial" panose="020B0604020202020204" pitchFamily="34" charset="0"/>
                <a:cs typeface="Arial" panose="020B0604020202020204" pitchFamily="34" charset="0"/>
              </a:rPr>
              <a:t>:</a:t>
            </a:r>
            <a:r>
              <a:rPr lang="pt-BR" sz="3200" b="1" dirty="0"/>
              <a:t/>
            </a:r>
            <a:br>
              <a:rPr lang="pt-BR" sz="3200" b="1" dirty="0"/>
            </a:br>
            <a:endParaRPr lang="pt-BR" sz="3200" b="1" dirty="0"/>
          </a:p>
        </p:txBody>
      </p:sp>
      <p:sp>
        <p:nvSpPr>
          <p:cNvPr id="3" name="Marcador de contenido 2"/>
          <p:cNvSpPr>
            <a:spLocks noGrp="1"/>
          </p:cNvSpPr>
          <p:nvPr>
            <p:ph idx="1"/>
          </p:nvPr>
        </p:nvSpPr>
        <p:spPr>
          <a:xfrm>
            <a:off x="609600" y="1600201"/>
            <a:ext cx="10972800" cy="383145"/>
          </a:xfrm>
        </p:spPr>
        <p:txBody>
          <a:bodyPr>
            <a:normAutofit fontScale="25000" lnSpcReduction="20000"/>
          </a:bodyPr>
          <a:lstStyle/>
          <a:p>
            <a:pPr marL="0" indent="0">
              <a:buNone/>
            </a:pPr>
            <a:r>
              <a:rPr lang="pt-BR" sz="9600" b="1" dirty="0">
                <a:solidFill>
                  <a:srgbClr val="002060"/>
                </a:solidFill>
                <a:latin typeface="Arial" panose="020B0604020202020204" pitchFamily="34" charset="0"/>
                <a:cs typeface="Arial" panose="020B0604020202020204" pitchFamily="34" charset="0"/>
              </a:rPr>
              <a:t>Meta </a:t>
            </a:r>
            <a:r>
              <a:rPr lang="pt-BR" sz="9600" b="1" dirty="0" smtClean="0">
                <a:solidFill>
                  <a:srgbClr val="002060"/>
                </a:solidFill>
                <a:latin typeface="Arial" panose="020B0604020202020204" pitchFamily="34" charset="0"/>
                <a:cs typeface="Arial" panose="020B0604020202020204" pitchFamily="34" charset="0"/>
              </a:rPr>
              <a:t>3.1 e 3.2 -</a:t>
            </a:r>
            <a:r>
              <a:rPr lang="pt-PT" sz="9600" b="1" dirty="0" smtClean="0">
                <a:solidFill>
                  <a:srgbClr val="002060"/>
                </a:solidFill>
                <a:latin typeface="Arial" panose="020B0604020202020204" pitchFamily="34" charset="0"/>
                <a:cs typeface="Arial" panose="020B0604020202020204" pitchFamily="34" charset="0"/>
              </a:rPr>
              <a:t> </a:t>
            </a:r>
            <a:r>
              <a:rPr lang="pt-PT" sz="9600" b="1" dirty="0">
                <a:solidFill>
                  <a:srgbClr val="002060"/>
                </a:solidFill>
                <a:latin typeface="Arial" panose="020B0604020202020204" pitchFamily="34" charset="0"/>
                <a:cs typeface="Arial" panose="020B0604020202020204" pitchFamily="34" charset="0"/>
              </a:rPr>
              <a:t>Buscar 100% dos </a:t>
            </a:r>
            <a:r>
              <a:rPr lang="pt-PT" sz="9600" b="1" dirty="0" smtClean="0">
                <a:solidFill>
                  <a:srgbClr val="002060"/>
                </a:solidFill>
                <a:latin typeface="Arial" panose="020B0604020202020204" pitchFamily="34" charset="0"/>
                <a:cs typeface="Arial" panose="020B0604020202020204" pitchFamily="34" charset="0"/>
              </a:rPr>
              <a:t>hipertensos e diabéticos </a:t>
            </a:r>
            <a:r>
              <a:rPr lang="pt-PT" sz="9600" b="1" dirty="0">
                <a:solidFill>
                  <a:srgbClr val="002060"/>
                </a:solidFill>
                <a:latin typeface="Arial" panose="020B0604020202020204" pitchFamily="34" charset="0"/>
                <a:cs typeface="Arial" panose="020B0604020202020204" pitchFamily="34" charset="0"/>
              </a:rPr>
              <a:t>faltosos às consultas na unidade de saúde conforme a periodicidade recomendada</a:t>
            </a:r>
            <a:r>
              <a:rPr lang="pt-BR" sz="9600" b="1" dirty="0" smtClean="0">
                <a:solidFill>
                  <a:srgbClr val="002060"/>
                </a:solidFill>
                <a:latin typeface="Arial" panose="020B0604020202020204" pitchFamily="34" charset="0"/>
                <a:cs typeface="Arial" panose="020B0604020202020204" pitchFamily="34" charset="0"/>
              </a:rPr>
              <a:t>. </a:t>
            </a:r>
            <a:endParaRPr lang="pt-BR" sz="9600" b="1" dirty="0">
              <a:solidFill>
                <a:srgbClr val="002060"/>
              </a:solidFill>
              <a:latin typeface="Arial" panose="020B0604020202020204" pitchFamily="34" charset="0"/>
              <a:cs typeface="Arial" panose="020B0604020202020204" pitchFamily="34" charset="0"/>
            </a:endParaRPr>
          </a:p>
          <a:p>
            <a:pPr marL="0" indent="0">
              <a:buNone/>
            </a:pPr>
            <a:endParaRPr lang="pt-BR" dirty="0">
              <a:latin typeface="Arial" panose="020B0604020202020204" pitchFamily="34" charset="0"/>
              <a:cs typeface="Arial" panose="020B0604020202020204" pitchFamily="34" charset="0"/>
            </a:endParaRPr>
          </a:p>
        </p:txBody>
      </p:sp>
      <p:pic>
        <p:nvPicPr>
          <p:cNvPr id="6" name="Imagem 6" descr="e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p:cNvSpPr txBox="1"/>
          <p:nvPr/>
        </p:nvSpPr>
        <p:spPr>
          <a:xfrm>
            <a:off x="7711602" y="3406493"/>
            <a:ext cx="184666" cy="369332"/>
          </a:xfrm>
          <a:prstGeom prst="rect">
            <a:avLst/>
          </a:prstGeom>
          <a:noFill/>
        </p:spPr>
        <p:txBody>
          <a:bodyPr wrap="none" rtlCol="0">
            <a:spAutoFit/>
          </a:bodyPr>
          <a:lstStyle/>
          <a:p>
            <a:endParaRPr lang="en-US" dirty="0"/>
          </a:p>
        </p:txBody>
      </p:sp>
      <p:sp>
        <p:nvSpPr>
          <p:cNvPr id="10" name="Retângulo 9"/>
          <p:cNvSpPr/>
          <p:nvPr/>
        </p:nvSpPr>
        <p:spPr>
          <a:xfrm>
            <a:off x="2612231" y="3530667"/>
            <a:ext cx="6967538" cy="707886"/>
          </a:xfrm>
          <a:prstGeom prst="rect">
            <a:avLst/>
          </a:prstGeom>
        </p:spPr>
        <p:txBody>
          <a:bodyPr wrap="square">
            <a:spAutoFit/>
          </a:bodyPr>
          <a:lstStyle/>
          <a:p>
            <a:pPr marL="0" lvl="4" algn="ctr"/>
            <a:r>
              <a:rPr lang="pt-BR" sz="4000" b="1" dirty="0" smtClean="0">
                <a:latin typeface="Arial"/>
                <a:cs typeface="Arial"/>
              </a:rPr>
              <a:t>Metas atingidas em 100%</a:t>
            </a:r>
            <a:endParaRPr lang="pt-BR" sz="4000" b="1" dirty="0">
              <a:latin typeface="Arial"/>
              <a:cs typeface="Arial"/>
            </a:endParaRPr>
          </a:p>
        </p:txBody>
      </p:sp>
    </p:spTree>
    <p:extLst>
      <p:ext uri="{BB962C8B-B14F-4D97-AF65-F5344CB8AC3E}">
        <p14:creationId xmlns:p14="http://schemas.microsoft.com/office/powerpoint/2010/main" val="2970501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98857"/>
            <a:ext cx="10972800" cy="953999"/>
          </a:xfrm>
        </p:spPr>
        <p:txBody>
          <a:bodyPr>
            <a:noAutofit/>
          </a:bodyPr>
          <a:lstStyle/>
          <a:p>
            <a:r>
              <a:rPr lang="pt-PT" sz="2800" b="1" u="sng" dirty="0">
                <a:solidFill>
                  <a:srgbClr val="002060"/>
                </a:solidFill>
                <a:latin typeface="Arial" panose="020B0604020202020204" pitchFamily="34" charset="0"/>
                <a:cs typeface="Arial" panose="020B0604020202020204" pitchFamily="34" charset="0"/>
              </a:rPr>
              <a:t>Objetivo 4</a:t>
            </a:r>
            <a:r>
              <a:rPr lang="pt-PT" sz="2800" b="1" u="sng" dirty="0" smtClean="0">
                <a:solidFill>
                  <a:srgbClr val="002060"/>
                </a:solidFill>
                <a:latin typeface="Arial" panose="020B0604020202020204" pitchFamily="34" charset="0"/>
                <a:cs typeface="Arial" panose="020B0604020202020204" pitchFamily="34" charset="0"/>
              </a:rPr>
              <a:t> - </a:t>
            </a:r>
            <a:r>
              <a:rPr lang="pt-BR" sz="2800" b="1" u="sng" dirty="0" smtClean="0">
                <a:solidFill>
                  <a:srgbClr val="002060"/>
                </a:solidFill>
                <a:latin typeface="Arial" panose="020B0604020202020204" pitchFamily="34" charset="0"/>
                <a:cs typeface="Arial" panose="020B0604020202020204" pitchFamily="34" charset="0"/>
              </a:rPr>
              <a:t>Melhorar </a:t>
            </a:r>
            <a:r>
              <a:rPr lang="pt-BR" sz="2800" b="1" u="sng" dirty="0">
                <a:solidFill>
                  <a:srgbClr val="002060"/>
                </a:solidFill>
                <a:latin typeface="Arial" panose="020B0604020202020204" pitchFamily="34" charset="0"/>
                <a:cs typeface="Arial" panose="020B0604020202020204" pitchFamily="34" charset="0"/>
              </a:rPr>
              <a:t>o registro das informações</a:t>
            </a:r>
            <a:r>
              <a:rPr lang="pt-BR" sz="2800" b="1" u="sng" dirty="0" smtClean="0">
                <a:solidFill>
                  <a:srgbClr val="002060"/>
                </a:solidFill>
                <a:latin typeface="Arial" panose="020B0604020202020204" pitchFamily="34" charset="0"/>
                <a:cs typeface="Arial" panose="020B0604020202020204" pitchFamily="34" charset="0"/>
              </a:rPr>
              <a:t>:</a:t>
            </a:r>
            <a:r>
              <a:rPr lang="pt-PT" sz="2800" b="1" u="sng" dirty="0" smtClean="0">
                <a:solidFill>
                  <a:srgbClr val="002060"/>
                </a:solidFill>
                <a:latin typeface="Arial" panose="020B0604020202020204" pitchFamily="34" charset="0"/>
                <a:cs typeface="Arial" panose="020B0604020202020204" pitchFamily="34" charset="0"/>
              </a:rPr>
              <a:t> </a:t>
            </a:r>
            <a:r>
              <a:rPr lang="pt-BR" sz="3200" dirty="0"/>
              <a:t/>
            </a:r>
            <a:br>
              <a:rPr lang="pt-BR" sz="3200" dirty="0"/>
            </a:br>
            <a:r>
              <a:rPr lang="pt-BR" sz="3200" b="1" dirty="0"/>
              <a:t/>
            </a:r>
            <a:br>
              <a:rPr lang="pt-BR" sz="3200" b="1" dirty="0"/>
            </a:br>
            <a:endParaRPr lang="pt-BR" sz="3200" b="1" dirty="0"/>
          </a:p>
        </p:txBody>
      </p:sp>
      <p:sp>
        <p:nvSpPr>
          <p:cNvPr id="3" name="Marcador de contenido 2"/>
          <p:cNvSpPr>
            <a:spLocks noGrp="1"/>
          </p:cNvSpPr>
          <p:nvPr>
            <p:ph idx="1"/>
          </p:nvPr>
        </p:nvSpPr>
        <p:spPr>
          <a:xfrm>
            <a:off x="609600" y="2038483"/>
            <a:ext cx="10972800" cy="383145"/>
          </a:xfrm>
        </p:spPr>
        <p:txBody>
          <a:bodyPr>
            <a:noAutofit/>
          </a:bodyPr>
          <a:lstStyle/>
          <a:p>
            <a:pPr marL="0" indent="0">
              <a:buNone/>
            </a:pPr>
            <a:r>
              <a:rPr lang="pt-BR" sz="2400" b="1" dirty="0">
                <a:solidFill>
                  <a:srgbClr val="002060"/>
                </a:solidFill>
                <a:latin typeface="Arial" panose="020B0604020202020204" pitchFamily="34" charset="0"/>
                <a:cs typeface="Arial" panose="020B0604020202020204" pitchFamily="34" charset="0"/>
              </a:rPr>
              <a:t>Meta 4</a:t>
            </a:r>
            <a:r>
              <a:rPr lang="pt-BR" sz="2400" b="1" dirty="0" smtClean="0">
                <a:solidFill>
                  <a:srgbClr val="002060"/>
                </a:solidFill>
                <a:latin typeface="Arial" panose="020B0604020202020204" pitchFamily="34" charset="0"/>
                <a:cs typeface="Arial" panose="020B0604020202020204" pitchFamily="34" charset="0"/>
              </a:rPr>
              <a:t>.1 e 4.2 - </a:t>
            </a:r>
            <a:r>
              <a:rPr lang="pt-PT" sz="2400" b="1" dirty="0">
                <a:solidFill>
                  <a:srgbClr val="002060"/>
                </a:solidFill>
                <a:latin typeface="Arial" panose="020B0604020202020204" pitchFamily="34" charset="0"/>
                <a:cs typeface="Arial" panose="020B0604020202020204" pitchFamily="34" charset="0"/>
              </a:rPr>
              <a:t>Manter ficha de acompanhamento de 100% dos hipertensos </a:t>
            </a:r>
            <a:r>
              <a:rPr lang="pt-PT" sz="2400" b="1" dirty="0" smtClean="0">
                <a:solidFill>
                  <a:srgbClr val="002060"/>
                </a:solidFill>
                <a:latin typeface="Arial" panose="020B0604020202020204" pitchFamily="34" charset="0"/>
                <a:cs typeface="Arial" panose="020B0604020202020204" pitchFamily="34" charset="0"/>
              </a:rPr>
              <a:t>e diabéticos cadastrados na </a:t>
            </a:r>
            <a:r>
              <a:rPr lang="pt-PT" sz="2400" b="1" dirty="0">
                <a:solidFill>
                  <a:srgbClr val="002060"/>
                </a:solidFill>
                <a:latin typeface="Arial" panose="020B0604020202020204" pitchFamily="34" charset="0"/>
                <a:cs typeface="Arial" panose="020B0604020202020204" pitchFamily="34" charset="0"/>
              </a:rPr>
              <a:t>unidade de saúde</a:t>
            </a:r>
            <a:r>
              <a:rPr lang="pt-BR" sz="2400" b="1" dirty="0" smtClean="0">
                <a:solidFill>
                  <a:srgbClr val="002060"/>
                </a:solidFill>
                <a:latin typeface="Arial" panose="020B0604020202020204" pitchFamily="34" charset="0"/>
                <a:cs typeface="Arial" panose="020B0604020202020204" pitchFamily="34" charset="0"/>
              </a:rPr>
              <a:t>. </a:t>
            </a:r>
            <a:endParaRPr lang="pt-BR" sz="2400" b="1" dirty="0">
              <a:solidFill>
                <a:srgbClr val="002060"/>
              </a:solidFill>
              <a:latin typeface="Arial" panose="020B0604020202020204" pitchFamily="34" charset="0"/>
              <a:cs typeface="Arial" panose="020B0604020202020204" pitchFamily="34" charset="0"/>
            </a:endParaRPr>
          </a:p>
          <a:p>
            <a:pPr marL="0" indent="0">
              <a:buNone/>
            </a:pPr>
            <a:endParaRPr lang="pt-BR" sz="2400" dirty="0"/>
          </a:p>
        </p:txBody>
      </p:sp>
      <p:pic>
        <p:nvPicPr>
          <p:cNvPr id="6" name="Imagem 6" descr="e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3061999" y="3775974"/>
            <a:ext cx="6513772" cy="707886"/>
          </a:xfrm>
          <a:prstGeom prst="rect">
            <a:avLst/>
          </a:prstGeom>
          <a:noFill/>
        </p:spPr>
        <p:txBody>
          <a:bodyPr wrap="none" rtlCol="0">
            <a:spAutoFit/>
          </a:bodyPr>
          <a:lstStyle/>
          <a:p>
            <a:pPr marL="0" lvl="4" algn="ctr"/>
            <a:r>
              <a:rPr lang="pt-BR" sz="4000" b="1" dirty="0">
                <a:latin typeface="Arial"/>
                <a:cs typeface="Arial"/>
              </a:rPr>
              <a:t>Metas atingidas em 100 %</a:t>
            </a:r>
          </a:p>
        </p:txBody>
      </p:sp>
    </p:spTree>
    <p:extLst>
      <p:ext uri="{BB962C8B-B14F-4D97-AF65-F5344CB8AC3E}">
        <p14:creationId xmlns:p14="http://schemas.microsoft.com/office/powerpoint/2010/main" val="1479781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548640"/>
            <a:ext cx="10972800" cy="1136469"/>
          </a:xfrm>
        </p:spPr>
        <p:txBody>
          <a:bodyPr>
            <a:normAutofit/>
          </a:bodyPr>
          <a:lstStyle/>
          <a:p>
            <a:r>
              <a:rPr lang="pt-BR" sz="4800" b="1" dirty="0">
                <a:solidFill>
                  <a:srgbClr val="002060"/>
                </a:solidFill>
                <a:latin typeface="Arial" panose="020B0604020202020204" pitchFamily="34" charset="0"/>
                <a:cs typeface="Arial" panose="020B0604020202020204" pitchFamily="34" charset="0"/>
              </a:rPr>
              <a:t>Introdução</a:t>
            </a:r>
            <a:endParaRPr lang="pt-BR" sz="4800" dirty="0">
              <a:solidFill>
                <a:srgbClr val="00206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93690" y="1554481"/>
            <a:ext cx="10972800" cy="4983808"/>
          </a:xfrm>
        </p:spPr>
        <p:txBody>
          <a:bodyPr>
            <a:normAutofit fontScale="92500" lnSpcReduction="10000"/>
          </a:bodyPr>
          <a:lstStyle/>
          <a:p>
            <a:pPr algn="just"/>
            <a:endParaRPr lang="pt-BR" sz="2000" dirty="0" smtClean="0">
              <a:latin typeface="Arial" panose="020B0604020202020204" pitchFamily="34" charset="0"/>
              <a:cs typeface="Arial" panose="020B0604020202020204" pitchFamily="34" charset="0"/>
            </a:endParaRPr>
          </a:p>
          <a:p>
            <a:pPr algn="just"/>
            <a:endParaRPr lang="pt-BR" sz="2000" dirty="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A Hipertensão Arterial e o Diabetes </a:t>
            </a:r>
            <a:r>
              <a:rPr lang="pt-BR" sz="2400" dirty="0">
                <a:latin typeface="Arial" panose="020B0604020202020204" pitchFamily="34" charset="0"/>
                <a:cs typeface="Arial" panose="020B0604020202020204" pitchFamily="34" charset="0"/>
              </a:rPr>
              <a:t>Mellitus </a:t>
            </a:r>
            <a:r>
              <a:rPr lang="pt-BR" sz="2400" dirty="0" smtClean="0">
                <a:latin typeface="Arial" panose="020B0604020202020204" pitchFamily="34" charset="0"/>
                <a:cs typeface="Arial" panose="020B0604020202020204" pitchFamily="34" charset="0"/>
              </a:rPr>
              <a:t>configuram-</a:t>
            </a:r>
            <a:r>
              <a:rPr lang="pt-BR" sz="2400" dirty="0">
                <a:latin typeface="Arial" panose="020B0604020202020204" pitchFamily="34" charset="0"/>
                <a:cs typeface="Arial" panose="020B0604020202020204" pitchFamily="34" charset="0"/>
              </a:rPr>
              <a:t>se hoje como uma epidemia </a:t>
            </a:r>
            <a:r>
              <a:rPr lang="pt-BR" sz="2400" dirty="0" smtClean="0">
                <a:latin typeface="Arial" panose="020B0604020202020204" pitchFamily="34" charset="0"/>
                <a:cs typeface="Arial" panose="020B0604020202020204" pitchFamily="34" charset="0"/>
              </a:rPr>
              <a:t>mundial. São </a:t>
            </a:r>
            <a:r>
              <a:rPr lang="pt-BR" sz="2400" dirty="0">
                <a:latin typeface="Arial" panose="020B0604020202020204" pitchFamily="34" charset="0"/>
                <a:cs typeface="Arial" panose="020B0604020202020204" pitchFamily="34" charset="0"/>
              </a:rPr>
              <a:t>um grupo de doenças metabólicas caracterizadas por hiperglicemia e associadas a complicações, disfunções e insuficiências de vários órgãos especialmente olhos, rins, nervos, cérebro, coração e vasos sanguíneos. Hipertensão Arterial Sistêmica é a mais frequente das doenças cardiovasculares, cerebrovasculares e renais. </a:t>
            </a:r>
            <a:endParaRPr lang="pt-BR" sz="2400" dirty="0" smtClean="0">
              <a:latin typeface="Arial" panose="020B0604020202020204" pitchFamily="34" charset="0"/>
              <a:cs typeface="Arial" panose="020B0604020202020204" pitchFamily="34" charset="0"/>
            </a:endParaRPr>
          </a:p>
          <a:p>
            <a:pPr marL="0" indent="0" algn="just">
              <a:buNone/>
            </a:pPr>
            <a:endParaRPr lang="pt-BR" sz="2400" dirty="0" smtClean="0">
              <a:latin typeface="Arial" panose="020B0604020202020204" pitchFamily="34" charset="0"/>
              <a:cs typeface="Arial" panose="020B0604020202020204" pitchFamily="34" charset="0"/>
            </a:endParaRPr>
          </a:p>
          <a:p>
            <a:pPr algn="just"/>
            <a:r>
              <a:rPr lang="pt-BR" sz="2400" dirty="0">
                <a:latin typeface="Arial" panose="020B0604020202020204" pitchFamily="34" charset="0"/>
                <a:cs typeface="Arial" panose="020B0604020202020204" pitchFamily="34" charset="0"/>
              </a:rPr>
              <a:t>A Hipertensão e </a:t>
            </a:r>
            <a:r>
              <a:rPr lang="pt-BR" sz="2400" dirty="0" smtClean="0">
                <a:latin typeface="Arial" panose="020B0604020202020204" pitchFamily="34" charset="0"/>
                <a:cs typeface="Arial" panose="020B0604020202020204" pitchFamily="34" charset="0"/>
              </a:rPr>
              <a:t>o Diabete </a:t>
            </a:r>
            <a:r>
              <a:rPr lang="pt-BR" sz="2400" dirty="0">
                <a:latin typeface="Arial" panose="020B0604020202020204" pitchFamily="34" charset="0"/>
                <a:cs typeface="Arial" panose="020B0604020202020204" pitchFamily="34" charset="0"/>
              </a:rPr>
              <a:t>são doenças crônicas não transmissíveis, tem um alto indicador de morbidade e mortalidade no mundo em geral, por exemplo no Brasil a prevalência de Hipertensão varia entre 22% e 44% para adultos chegando a mais de 32%, em media, 50% para indivíduos com 60-69 anos e 75% em indivíduos com mais de 70 anos, além de ser causa direta de cardiopatia hipertensiva e fator de risco para doenças decorrentes de aterosclerose e </a:t>
            </a:r>
            <a:r>
              <a:rPr lang="pt-BR" sz="2400" dirty="0" smtClean="0">
                <a:latin typeface="Arial" panose="020B0604020202020204" pitchFamily="34" charset="0"/>
                <a:cs typeface="Arial" panose="020B0604020202020204" pitchFamily="34" charset="0"/>
              </a:rPr>
              <a:t>trombose.</a:t>
            </a:r>
            <a:endParaRPr lang="pt-BR" sz="2400"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2"/>
          <a:stretch>
            <a:fillRect/>
          </a:stretch>
        </p:blipFill>
        <p:spPr>
          <a:xfrm>
            <a:off x="-8586" y="0"/>
            <a:ext cx="2352541" cy="1571223"/>
          </a:xfrm>
          <a:prstGeom prst="rect">
            <a:avLst/>
          </a:prstGeom>
        </p:spPr>
      </p:pic>
      <p:pic>
        <p:nvPicPr>
          <p:cNvPr id="5" name="Imagem 4"/>
          <p:cNvPicPr>
            <a:picLocks noChangeAspect="1"/>
          </p:cNvPicPr>
          <p:nvPr/>
        </p:nvPicPr>
        <p:blipFill>
          <a:blip r:embed="rId3"/>
          <a:stretch>
            <a:fillRect/>
          </a:stretch>
        </p:blipFill>
        <p:spPr>
          <a:xfrm>
            <a:off x="9659154" y="0"/>
            <a:ext cx="2541431" cy="1571223"/>
          </a:xfrm>
          <a:prstGeom prst="rect">
            <a:avLst/>
          </a:prstGeom>
        </p:spPr>
      </p:pic>
    </p:spTree>
    <p:extLst>
      <p:ext uri="{BB962C8B-B14F-4D97-AF65-F5344CB8AC3E}">
        <p14:creationId xmlns:p14="http://schemas.microsoft.com/office/powerpoint/2010/main" val="3776421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98857"/>
            <a:ext cx="10972800" cy="953999"/>
          </a:xfrm>
        </p:spPr>
        <p:txBody>
          <a:bodyPr>
            <a:noAutofit/>
          </a:bodyPr>
          <a:lstStyle/>
          <a:p>
            <a:r>
              <a:rPr lang="pt-PT" sz="2800" b="1" u="sng" dirty="0" smtClean="0">
                <a:solidFill>
                  <a:srgbClr val="002060"/>
                </a:solidFill>
                <a:latin typeface="Arial" panose="020B0604020202020204" pitchFamily="34" charset="0"/>
                <a:cs typeface="Arial" panose="020B0604020202020204" pitchFamily="34" charset="0"/>
              </a:rPr>
              <a:t/>
            </a:r>
            <a:br>
              <a:rPr lang="pt-PT" sz="2800" b="1" u="sng" dirty="0" smtClean="0">
                <a:solidFill>
                  <a:srgbClr val="002060"/>
                </a:solidFill>
                <a:latin typeface="Arial" panose="020B0604020202020204" pitchFamily="34" charset="0"/>
                <a:cs typeface="Arial" panose="020B0604020202020204" pitchFamily="34" charset="0"/>
              </a:rPr>
            </a:br>
            <a:r>
              <a:rPr lang="pt-PT" sz="2800" b="1" u="sng" dirty="0">
                <a:solidFill>
                  <a:srgbClr val="002060"/>
                </a:solidFill>
                <a:latin typeface="Arial" panose="020B0604020202020204" pitchFamily="34" charset="0"/>
                <a:cs typeface="Arial" panose="020B0604020202020204" pitchFamily="34" charset="0"/>
              </a:rPr>
              <a:t/>
            </a:r>
            <a:br>
              <a:rPr lang="pt-PT" sz="2800" b="1" u="sng" dirty="0">
                <a:solidFill>
                  <a:srgbClr val="002060"/>
                </a:solidFill>
                <a:latin typeface="Arial" panose="020B0604020202020204" pitchFamily="34" charset="0"/>
                <a:cs typeface="Arial" panose="020B0604020202020204" pitchFamily="34" charset="0"/>
              </a:rPr>
            </a:br>
            <a:r>
              <a:rPr lang="pt-PT" sz="2800" u="sng" dirty="0" smtClean="0">
                <a:solidFill>
                  <a:srgbClr val="002060"/>
                </a:solidFill>
                <a:latin typeface="Arial" pitchFamily="34" charset="0"/>
                <a:cs typeface="Arial" pitchFamily="34" charset="0"/>
              </a:rPr>
              <a:t>Objetivo 5 -</a:t>
            </a:r>
            <a:r>
              <a:rPr lang="pt-BR" sz="2800" u="sng" dirty="0" smtClean="0">
                <a:latin typeface="Arial" pitchFamily="34" charset="0"/>
                <a:cs typeface="Arial" pitchFamily="34" charset="0"/>
              </a:rPr>
              <a:t>Mapear o risco para doença cardiovascular das pessoas com hipertensão e/ou diabetes</a:t>
            </a:r>
            <a:r>
              <a:rPr lang="pt-BR" sz="3200" dirty="0"/>
              <a:t/>
            </a:r>
            <a:br>
              <a:rPr lang="pt-BR" sz="3200" dirty="0"/>
            </a:br>
            <a:r>
              <a:rPr lang="pt-BR" sz="3200" dirty="0"/>
              <a:t/>
            </a:r>
            <a:br>
              <a:rPr lang="pt-BR" sz="3200" dirty="0"/>
            </a:br>
            <a:r>
              <a:rPr lang="pt-BR" sz="3200" b="1" dirty="0"/>
              <a:t/>
            </a:r>
            <a:br>
              <a:rPr lang="pt-BR" sz="3200" b="1" dirty="0"/>
            </a:br>
            <a:endParaRPr lang="pt-BR" sz="3200" b="1" dirty="0"/>
          </a:p>
        </p:txBody>
      </p:sp>
      <p:sp>
        <p:nvSpPr>
          <p:cNvPr id="3" name="Marcador de contenido 2"/>
          <p:cNvSpPr>
            <a:spLocks noGrp="1"/>
          </p:cNvSpPr>
          <p:nvPr>
            <p:ph idx="1"/>
          </p:nvPr>
        </p:nvSpPr>
        <p:spPr>
          <a:xfrm>
            <a:off x="609600" y="1789611"/>
            <a:ext cx="10972800" cy="613955"/>
          </a:xfrm>
        </p:spPr>
        <p:txBody>
          <a:bodyPr>
            <a:normAutofit fontScale="25000" lnSpcReduction="20000"/>
          </a:bodyPr>
          <a:lstStyle/>
          <a:p>
            <a:pPr marL="0" indent="0">
              <a:buNone/>
            </a:pPr>
            <a:r>
              <a:rPr lang="pt-BR" sz="9600" b="1" dirty="0">
                <a:solidFill>
                  <a:srgbClr val="002060"/>
                </a:solidFill>
                <a:latin typeface="Arial" panose="020B0604020202020204" pitchFamily="34" charset="0"/>
                <a:cs typeface="Arial" panose="020B0604020202020204" pitchFamily="34" charset="0"/>
              </a:rPr>
              <a:t>Meta </a:t>
            </a:r>
            <a:r>
              <a:rPr lang="pt-BR" sz="9600" b="1" dirty="0" smtClean="0">
                <a:solidFill>
                  <a:srgbClr val="002060"/>
                </a:solidFill>
                <a:latin typeface="Arial" panose="020B0604020202020204" pitchFamily="34" charset="0"/>
                <a:cs typeface="Arial" panose="020B0604020202020204" pitchFamily="34" charset="0"/>
              </a:rPr>
              <a:t>5.1 e 5.2 - </a:t>
            </a:r>
            <a:r>
              <a:rPr lang="pt-BR" sz="9600" b="1" dirty="0">
                <a:solidFill>
                  <a:srgbClr val="002060"/>
                </a:solidFill>
                <a:latin typeface="Arial" panose="020B0604020202020204" pitchFamily="34" charset="0"/>
                <a:cs typeface="Arial" panose="020B0604020202020204" pitchFamily="34" charset="0"/>
              </a:rPr>
              <a:t>Realizar estratificação do risco cardiovascular em 100% dos hipertensos </a:t>
            </a:r>
            <a:r>
              <a:rPr lang="pt-BR" sz="9600" b="1" dirty="0" smtClean="0">
                <a:solidFill>
                  <a:srgbClr val="002060"/>
                </a:solidFill>
                <a:latin typeface="Arial" panose="020B0604020202020204" pitchFamily="34" charset="0"/>
                <a:cs typeface="Arial" panose="020B0604020202020204" pitchFamily="34" charset="0"/>
              </a:rPr>
              <a:t>e diabéticos cadastrados </a:t>
            </a:r>
            <a:r>
              <a:rPr lang="pt-BR" sz="9600" b="1" dirty="0">
                <a:solidFill>
                  <a:srgbClr val="002060"/>
                </a:solidFill>
                <a:latin typeface="Arial" panose="020B0604020202020204" pitchFamily="34" charset="0"/>
                <a:cs typeface="Arial" panose="020B0604020202020204" pitchFamily="34" charset="0"/>
              </a:rPr>
              <a:t>na unidade de saúde</a:t>
            </a:r>
            <a:r>
              <a:rPr lang="pt-BR" sz="9600" dirty="0">
                <a:latin typeface="Arial" panose="020B0604020202020204" pitchFamily="34" charset="0"/>
                <a:cs typeface="Arial" panose="020B0604020202020204" pitchFamily="34" charset="0"/>
              </a:rPr>
              <a:t>.</a:t>
            </a:r>
            <a:r>
              <a:rPr lang="pt-BR" sz="9600" b="1" dirty="0" smtClean="0">
                <a:solidFill>
                  <a:srgbClr val="002060"/>
                </a:solidFill>
                <a:latin typeface="Arial" panose="020B0604020202020204" pitchFamily="34" charset="0"/>
                <a:cs typeface="Arial" panose="020B0604020202020204" pitchFamily="34" charset="0"/>
              </a:rPr>
              <a:t>. </a:t>
            </a:r>
          </a:p>
          <a:p>
            <a:pPr marL="0" indent="0">
              <a:buNone/>
            </a:pPr>
            <a:endParaRPr lang="pt-BR" sz="8000" b="1" dirty="0">
              <a:solidFill>
                <a:srgbClr val="002060"/>
              </a:solidFill>
              <a:latin typeface="Arial" panose="020B0604020202020204" pitchFamily="34" charset="0"/>
              <a:cs typeface="Arial" panose="020B0604020202020204" pitchFamily="34" charset="0"/>
            </a:endParaRPr>
          </a:p>
          <a:p>
            <a:pPr marL="0" indent="0">
              <a:buNone/>
            </a:pPr>
            <a:endParaRPr lang="pt-BR" dirty="0">
              <a:latin typeface="Arial" panose="020B0604020202020204" pitchFamily="34" charset="0"/>
              <a:cs typeface="Arial" panose="020B0604020202020204" pitchFamily="34" charset="0"/>
            </a:endParaRPr>
          </a:p>
        </p:txBody>
      </p:sp>
      <p:graphicFrame>
        <p:nvGraphicFramePr>
          <p:cNvPr id="8" name="Gráfico 7"/>
          <p:cNvGraphicFramePr/>
          <p:nvPr/>
        </p:nvGraphicFramePr>
        <p:xfrm>
          <a:off x="875212" y="2416629"/>
          <a:ext cx="4532812" cy="22468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p:cNvGraphicFramePr/>
          <p:nvPr/>
        </p:nvGraphicFramePr>
        <p:xfrm>
          <a:off x="5930537" y="2429692"/>
          <a:ext cx="4245429" cy="227293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tângulo 10"/>
          <p:cNvSpPr/>
          <p:nvPr/>
        </p:nvSpPr>
        <p:spPr>
          <a:xfrm>
            <a:off x="1162594" y="5094514"/>
            <a:ext cx="4663440" cy="1200329"/>
          </a:xfrm>
          <a:prstGeom prst="rect">
            <a:avLst/>
          </a:prstGeom>
        </p:spPr>
        <p:txBody>
          <a:bodyPr wrap="square">
            <a:spAutoFit/>
          </a:bodyPr>
          <a:lstStyle/>
          <a:p>
            <a:r>
              <a:rPr lang="en-US" sz="2400" dirty="0" smtClean="0">
                <a:latin typeface="Arial"/>
                <a:cs typeface="Arial"/>
              </a:rPr>
              <a:t>Mês 1 – 73 (100%)</a:t>
            </a:r>
          </a:p>
          <a:p>
            <a:r>
              <a:rPr lang="en-US" sz="2400" dirty="0" smtClean="0">
                <a:latin typeface="Arial"/>
                <a:cs typeface="Arial"/>
              </a:rPr>
              <a:t>Mês 2 – 140 (86.4%)</a:t>
            </a:r>
          </a:p>
          <a:p>
            <a:r>
              <a:rPr lang="en-US" sz="2400" dirty="0" smtClean="0">
                <a:latin typeface="Arial"/>
                <a:cs typeface="Arial"/>
              </a:rPr>
              <a:t>Mês 3 – 265 (93.2%)</a:t>
            </a:r>
            <a:endParaRPr lang="pt-BR" sz="2400" dirty="0"/>
          </a:p>
        </p:txBody>
      </p:sp>
      <p:sp>
        <p:nvSpPr>
          <p:cNvPr id="12" name="Retângulo 11"/>
          <p:cNvSpPr/>
          <p:nvPr/>
        </p:nvSpPr>
        <p:spPr>
          <a:xfrm>
            <a:off x="6858000" y="5133703"/>
            <a:ext cx="3108960" cy="1200329"/>
          </a:xfrm>
          <a:prstGeom prst="rect">
            <a:avLst/>
          </a:prstGeom>
        </p:spPr>
        <p:txBody>
          <a:bodyPr wrap="square">
            <a:spAutoFit/>
          </a:bodyPr>
          <a:lstStyle/>
          <a:p>
            <a:r>
              <a:rPr lang="en-US" sz="2400" dirty="0" smtClean="0">
                <a:latin typeface="Arial"/>
                <a:cs typeface="Arial"/>
              </a:rPr>
              <a:t>Mês 1 – 23 (100%)</a:t>
            </a:r>
          </a:p>
          <a:p>
            <a:r>
              <a:rPr lang="en-US" sz="2400" dirty="0" smtClean="0">
                <a:latin typeface="Arial"/>
                <a:cs typeface="Arial"/>
              </a:rPr>
              <a:t>Mês 2 – 50 (100%)</a:t>
            </a:r>
          </a:p>
          <a:p>
            <a:r>
              <a:rPr lang="en-US" sz="2400" dirty="0" smtClean="0">
                <a:latin typeface="Arial"/>
                <a:cs typeface="Arial"/>
              </a:rPr>
              <a:t>Mês 3 – 76 (95.5%)</a:t>
            </a:r>
            <a:endParaRPr lang="pt-BR" sz="2400" dirty="0"/>
          </a:p>
        </p:txBody>
      </p:sp>
    </p:spTree>
    <p:extLst>
      <p:ext uri="{BB962C8B-B14F-4D97-AF65-F5344CB8AC3E}">
        <p14:creationId xmlns:p14="http://schemas.microsoft.com/office/powerpoint/2010/main" val="1100048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898857"/>
            <a:ext cx="10972800" cy="953999"/>
          </a:xfrm>
        </p:spPr>
        <p:txBody>
          <a:bodyPr>
            <a:noAutofit/>
          </a:bodyPr>
          <a:lstStyle/>
          <a:p>
            <a:r>
              <a:rPr lang="pt-PT" sz="3200" b="1" u="sng" dirty="0" smtClean="0">
                <a:solidFill>
                  <a:srgbClr val="002060"/>
                </a:solidFill>
                <a:latin typeface="Arial" panose="020B0604020202020204" pitchFamily="34" charset="0"/>
                <a:cs typeface="Arial" panose="020B0604020202020204" pitchFamily="34" charset="0"/>
              </a:rPr>
              <a:t/>
            </a:r>
            <a:br>
              <a:rPr lang="pt-PT" sz="3200" b="1" u="sng" dirty="0" smtClean="0">
                <a:solidFill>
                  <a:srgbClr val="002060"/>
                </a:solidFill>
                <a:latin typeface="Arial" panose="020B0604020202020204" pitchFamily="34" charset="0"/>
                <a:cs typeface="Arial" panose="020B0604020202020204" pitchFamily="34" charset="0"/>
              </a:rPr>
            </a:br>
            <a:r>
              <a:rPr lang="pt-PT" sz="3200" b="1" u="sng" dirty="0">
                <a:solidFill>
                  <a:srgbClr val="002060"/>
                </a:solidFill>
                <a:latin typeface="Arial" panose="020B0604020202020204" pitchFamily="34" charset="0"/>
                <a:cs typeface="Arial" panose="020B0604020202020204" pitchFamily="34" charset="0"/>
              </a:rPr>
              <a:t/>
            </a:r>
            <a:br>
              <a:rPr lang="pt-PT" sz="3200" b="1" u="sng" dirty="0">
                <a:solidFill>
                  <a:srgbClr val="002060"/>
                </a:solidFill>
                <a:latin typeface="Arial" panose="020B0604020202020204" pitchFamily="34" charset="0"/>
                <a:cs typeface="Arial" panose="020B0604020202020204" pitchFamily="34" charset="0"/>
              </a:rPr>
            </a:br>
            <a:r>
              <a:rPr lang="pt-PT" sz="3200" b="1" u="sng" dirty="0" smtClean="0">
                <a:solidFill>
                  <a:srgbClr val="002060"/>
                </a:solidFill>
                <a:latin typeface="Arial" panose="020B0604020202020204" pitchFamily="34" charset="0"/>
                <a:cs typeface="Arial" panose="020B0604020202020204" pitchFamily="34" charset="0"/>
              </a:rPr>
              <a:t/>
            </a:r>
            <a:br>
              <a:rPr lang="pt-PT" sz="3200" b="1" u="sng" dirty="0" smtClean="0">
                <a:solidFill>
                  <a:srgbClr val="002060"/>
                </a:solidFill>
                <a:latin typeface="Arial" panose="020B0604020202020204" pitchFamily="34" charset="0"/>
                <a:cs typeface="Arial" panose="020B0604020202020204" pitchFamily="34" charset="0"/>
              </a:rPr>
            </a:br>
            <a:r>
              <a:rPr lang="pt-PT" sz="3200" b="1" u="sng" dirty="0" smtClean="0">
                <a:solidFill>
                  <a:srgbClr val="002060"/>
                </a:solidFill>
                <a:latin typeface="Arial" panose="020B0604020202020204" pitchFamily="34" charset="0"/>
                <a:cs typeface="Arial" panose="020B0604020202020204" pitchFamily="34" charset="0"/>
              </a:rPr>
              <a:t>Objetivo </a:t>
            </a:r>
            <a:r>
              <a:rPr lang="pt-PT" sz="3200" b="1" u="sng" dirty="0">
                <a:solidFill>
                  <a:srgbClr val="002060"/>
                </a:solidFill>
                <a:latin typeface="Arial" panose="020B0604020202020204" pitchFamily="34" charset="0"/>
                <a:cs typeface="Arial" panose="020B0604020202020204" pitchFamily="34" charset="0"/>
              </a:rPr>
              <a:t>6</a:t>
            </a:r>
            <a:r>
              <a:rPr lang="pt-PT" sz="3200" b="1" u="sng" dirty="0" smtClean="0">
                <a:solidFill>
                  <a:srgbClr val="002060"/>
                </a:solidFill>
                <a:latin typeface="Arial" panose="020B0604020202020204" pitchFamily="34" charset="0"/>
                <a:cs typeface="Arial" panose="020B0604020202020204" pitchFamily="34" charset="0"/>
              </a:rPr>
              <a:t> -</a:t>
            </a:r>
            <a:r>
              <a:rPr lang="pt-BR" sz="3200" b="1" u="sng" dirty="0">
                <a:solidFill>
                  <a:srgbClr val="002060"/>
                </a:solidFill>
                <a:latin typeface="Arial" panose="020B0604020202020204" pitchFamily="34" charset="0"/>
                <a:cs typeface="Arial" panose="020B0604020202020204" pitchFamily="34" charset="0"/>
              </a:rPr>
              <a:t>Promover a saúde de Hipertensos e/ou Diabéticos</a:t>
            </a:r>
            <a:r>
              <a:rPr lang="pt-BR" sz="3200" b="1" u="sng" dirty="0" smtClean="0">
                <a:solidFill>
                  <a:srgbClr val="002060"/>
                </a:solidFill>
                <a:latin typeface="Arial" panose="020B0604020202020204" pitchFamily="34" charset="0"/>
                <a:cs typeface="Arial" panose="020B0604020202020204" pitchFamily="34" charset="0"/>
              </a:rPr>
              <a:t>:</a:t>
            </a:r>
            <a:r>
              <a:rPr lang="pt-BR" sz="3200" dirty="0">
                <a:latin typeface="Arial" panose="020B0604020202020204" pitchFamily="34" charset="0"/>
                <a:cs typeface="Arial" panose="020B0604020202020204" pitchFamily="34" charset="0"/>
              </a:rPr>
              <a:t/>
            </a:r>
            <a:br>
              <a:rPr lang="pt-BR" sz="3200" dirty="0">
                <a:latin typeface="Arial" panose="020B0604020202020204" pitchFamily="34" charset="0"/>
                <a:cs typeface="Arial" panose="020B0604020202020204" pitchFamily="34" charset="0"/>
              </a:rPr>
            </a:br>
            <a:r>
              <a:rPr lang="pt-BR" sz="3200" dirty="0"/>
              <a:t/>
            </a:r>
            <a:br>
              <a:rPr lang="pt-BR" sz="3200" dirty="0"/>
            </a:br>
            <a:r>
              <a:rPr lang="pt-BR" sz="3200" b="1" dirty="0"/>
              <a:t/>
            </a:r>
            <a:br>
              <a:rPr lang="pt-BR" sz="3200" b="1" dirty="0"/>
            </a:br>
            <a:endParaRPr lang="pt-BR" sz="3200" b="1" dirty="0"/>
          </a:p>
        </p:txBody>
      </p:sp>
      <p:sp>
        <p:nvSpPr>
          <p:cNvPr id="3" name="Marcador de contenido 2"/>
          <p:cNvSpPr>
            <a:spLocks noGrp="1"/>
          </p:cNvSpPr>
          <p:nvPr>
            <p:ph idx="1"/>
          </p:nvPr>
        </p:nvSpPr>
        <p:spPr>
          <a:xfrm>
            <a:off x="609600" y="2450350"/>
            <a:ext cx="10972800" cy="383145"/>
          </a:xfrm>
        </p:spPr>
        <p:txBody>
          <a:bodyPr>
            <a:normAutofit fontScale="25000" lnSpcReduction="20000"/>
          </a:bodyPr>
          <a:lstStyle/>
          <a:p>
            <a:pPr marL="0" indent="0">
              <a:buNone/>
            </a:pPr>
            <a:r>
              <a:rPr lang="pt-BR" sz="8000" b="1" dirty="0" smtClean="0">
                <a:solidFill>
                  <a:srgbClr val="002060"/>
                </a:solidFill>
                <a:latin typeface="Arial" panose="020B0604020202020204" pitchFamily="34" charset="0"/>
                <a:cs typeface="Arial" panose="020B0604020202020204" pitchFamily="34" charset="0"/>
              </a:rPr>
              <a:t>Meta 6.1 e 6.2 - </a:t>
            </a:r>
            <a:r>
              <a:rPr lang="pt-PT" sz="8000" b="1" dirty="0" smtClean="0">
                <a:solidFill>
                  <a:srgbClr val="002060"/>
                </a:solidFill>
                <a:latin typeface="Arial" panose="020B0604020202020204" pitchFamily="34" charset="0"/>
                <a:cs typeface="Arial" panose="020B0604020202020204" pitchFamily="34" charset="0"/>
              </a:rPr>
              <a:t>Garantir orientação nutricional sobre alimentação saudável a 100% dos hipertensos e diabéticos.</a:t>
            </a:r>
            <a:r>
              <a:rPr lang="pt-BR" sz="8000" b="1" dirty="0" smtClean="0">
                <a:solidFill>
                  <a:srgbClr val="002060"/>
                </a:solidFill>
                <a:latin typeface="Arial" panose="020B0604020202020204" pitchFamily="34" charset="0"/>
                <a:cs typeface="Arial" panose="020B0604020202020204" pitchFamily="34" charset="0"/>
              </a:rPr>
              <a:t> </a:t>
            </a:r>
          </a:p>
          <a:p>
            <a:pPr marL="0" indent="0">
              <a:buNone/>
            </a:pPr>
            <a:endParaRPr lang="pt-BR" dirty="0"/>
          </a:p>
        </p:txBody>
      </p:sp>
      <p:sp>
        <p:nvSpPr>
          <p:cNvPr id="11" name="TextBox 10"/>
          <p:cNvSpPr txBox="1"/>
          <p:nvPr/>
        </p:nvSpPr>
        <p:spPr>
          <a:xfrm>
            <a:off x="3061999" y="3775974"/>
            <a:ext cx="6513772" cy="707886"/>
          </a:xfrm>
          <a:prstGeom prst="rect">
            <a:avLst/>
          </a:prstGeom>
          <a:noFill/>
        </p:spPr>
        <p:txBody>
          <a:bodyPr wrap="none" rtlCol="0">
            <a:spAutoFit/>
          </a:bodyPr>
          <a:lstStyle/>
          <a:p>
            <a:pPr marL="0" lvl="4" algn="ctr"/>
            <a:r>
              <a:rPr lang="pt-BR" sz="4000" b="1" dirty="0">
                <a:latin typeface="Arial"/>
                <a:cs typeface="Arial"/>
              </a:rPr>
              <a:t>Metas atingidas em 100 %</a:t>
            </a:r>
          </a:p>
        </p:txBody>
      </p:sp>
      <p:pic>
        <p:nvPicPr>
          <p:cNvPr id="7" name="Imagem 6" descr="D:\DOCENSIA\INTERVENÇÃO\FOTOS HIPERDIA\12048499_10207222158419668_2097136957_n.jpg"/>
          <p:cNvPicPr/>
          <p:nvPr/>
        </p:nvPicPr>
        <p:blipFill>
          <a:blip r:embed="rId2"/>
          <a:srcRect/>
          <a:stretch>
            <a:fillRect/>
          </a:stretch>
        </p:blipFill>
        <p:spPr bwMode="auto">
          <a:xfrm>
            <a:off x="8270597" y="4826000"/>
            <a:ext cx="3619147" cy="2032000"/>
          </a:xfrm>
          <a:prstGeom prst="rect">
            <a:avLst/>
          </a:prstGeom>
          <a:noFill/>
          <a:ln w="9525">
            <a:noFill/>
            <a:miter lim="800000"/>
            <a:headEnd/>
            <a:tailEnd/>
          </a:ln>
        </p:spPr>
      </p:pic>
    </p:spTree>
    <p:extLst>
      <p:ext uri="{BB962C8B-B14F-4D97-AF65-F5344CB8AC3E}">
        <p14:creationId xmlns:p14="http://schemas.microsoft.com/office/powerpoint/2010/main" val="3443398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385446"/>
            <a:ext cx="10972800" cy="383145"/>
          </a:xfrm>
        </p:spPr>
        <p:txBody>
          <a:bodyPr>
            <a:noAutofit/>
          </a:bodyPr>
          <a:lstStyle/>
          <a:p>
            <a:pPr marL="0" indent="0">
              <a:buNone/>
            </a:pPr>
            <a:r>
              <a:rPr lang="pt-PT" sz="2400" b="1" dirty="0" smtClean="0">
                <a:solidFill>
                  <a:srgbClr val="002060"/>
                </a:solidFill>
                <a:latin typeface="Arial" panose="020B0604020202020204" pitchFamily="34" charset="0"/>
                <a:cs typeface="Arial" panose="020B0604020202020204" pitchFamily="34" charset="0"/>
              </a:rPr>
              <a:t>Meta 6.3 e 6.4 - </a:t>
            </a:r>
            <a:r>
              <a:rPr lang="pt-PT" sz="2400" b="1" dirty="0">
                <a:solidFill>
                  <a:srgbClr val="002060"/>
                </a:solidFill>
                <a:latin typeface="Arial" panose="020B0604020202020204" pitchFamily="34" charset="0"/>
                <a:cs typeface="Arial" panose="020B0604020202020204" pitchFamily="34" charset="0"/>
              </a:rPr>
              <a:t>Garantir orientação em relação à prática regular de atividade física a 100% dos usuários </a:t>
            </a:r>
            <a:r>
              <a:rPr lang="pt-PT" sz="2400" b="1" dirty="0" smtClean="0">
                <a:solidFill>
                  <a:srgbClr val="002060"/>
                </a:solidFill>
                <a:latin typeface="Arial" panose="020B0604020202020204" pitchFamily="34" charset="0"/>
                <a:cs typeface="Arial" panose="020B0604020202020204" pitchFamily="34" charset="0"/>
              </a:rPr>
              <a:t>hipertensos e diabéticos.</a:t>
            </a:r>
            <a:endParaRPr lang="pt-BR" sz="2400" b="1"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3061999" y="3775974"/>
            <a:ext cx="6513772" cy="707886"/>
          </a:xfrm>
          <a:prstGeom prst="rect">
            <a:avLst/>
          </a:prstGeom>
          <a:noFill/>
        </p:spPr>
        <p:txBody>
          <a:bodyPr wrap="none" rtlCol="0">
            <a:spAutoFit/>
          </a:bodyPr>
          <a:lstStyle/>
          <a:p>
            <a:pPr marL="0" lvl="4" algn="ctr"/>
            <a:r>
              <a:rPr lang="pt-BR" sz="4000" b="1" dirty="0">
                <a:latin typeface="Arial"/>
                <a:cs typeface="Arial"/>
              </a:rPr>
              <a:t>Metas atingidas em 100 %</a:t>
            </a:r>
          </a:p>
        </p:txBody>
      </p:sp>
      <p:pic>
        <p:nvPicPr>
          <p:cNvPr id="5" name="Imagem 4" descr="D:\DOCENSIA\INTERVENÇÃO\FOTOS HIPERDIA\12080835_10207222162899780_1968752455_n.jpg"/>
          <p:cNvPicPr/>
          <p:nvPr/>
        </p:nvPicPr>
        <p:blipFill>
          <a:blip r:embed="rId2"/>
          <a:srcRect/>
          <a:stretch>
            <a:fillRect/>
          </a:stretch>
        </p:blipFill>
        <p:spPr bwMode="auto">
          <a:xfrm>
            <a:off x="9769022" y="3785380"/>
            <a:ext cx="2085340" cy="2761959"/>
          </a:xfrm>
          <a:prstGeom prst="rect">
            <a:avLst/>
          </a:prstGeom>
          <a:noFill/>
          <a:ln w="9525">
            <a:noFill/>
            <a:miter lim="800000"/>
            <a:headEnd/>
            <a:tailEnd/>
          </a:ln>
        </p:spPr>
      </p:pic>
    </p:spTree>
    <p:extLst>
      <p:ext uri="{BB962C8B-B14F-4D97-AF65-F5344CB8AC3E}">
        <p14:creationId xmlns:p14="http://schemas.microsoft.com/office/powerpoint/2010/main" val="2014917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250590"/>
            <a:ext cx="10972800" cy="383145"/>
          </a:xfrm>
        </p:spPr>
        <p:txBody>
          <a:bodyPr>
            <a:noAutofit/>
          </a:bodyPr>
          <a:lstStyle/>
          <a:p>
            <a:pPr marL="0" indent="0">
              <a:buNone/>
            </a:pPr>
            <a:r>
              <a:rPr lang="pt-PT" sz="2400" b="1" dirty="0" smtClean="0">
                <a:solidFill>
                  <a:srgbClr val="002060"/>
                </a:solidFill>
                <a:latin typeface="Arial" panose="020B0604020202020204" pitchFamily="34" charset="0"/>
                <a:cs typeface="Arial" panose="020B0604020202020204" pitchFamily="34" charset="0"/>
              </a:rPr>
              <a:t>Meta 6.5 e 6.6 - </a:t>
            </a:r>
            <a:r>
              <a:rPr lang="pt-PT" sz="2400" b="1" dirty="0">
                <a:solidFill>
                  <a:srgbClr val="002060"/>
                </a:solidFill>
                <a:latin typeface="Arial" panose="020B0604020202020204" pitchFamily="34" charset="0"/>
                <a:cs typeface="Arial" panose="020B0604020202020204" pitchFamily="34" charset="0"/>
              </a:rPr>
              <a:t>Garantir orientação sobre os riscos do tabagismo a 100% dos usuários </a:t>
            </a:r>
            <a:r>
              <a:rPr lang="pt-PT" sz="2400" b="1" dirty="0" smtClean="0">
                <a:solidFill>
                  <a:srgbClr val="002060"/>
                </a:solidFill>
                <a:latin typeface="Arial" panose="020B0604020202020204" pitchFamily="34" charset="0"/>
                <a:cs typeface="Arial" panose="020B0604020202020204" pitchFamily="34" charset="0"/>
              </a:rPr>
              <a:t>hipertensos e diabéticos.</a:t>
            </a:r>
            <a:endParaRPr lang="pt-BR" sz="2400" b="1" dirty="0">
              <a:solidFill>
                <a:srgbClr val="002060"/>
              </a:solidFill>
              <a:latin typeface="Arial" panose="020B0604020202020204" pitchFamily="34" charset="0"/>
              <a:cs typeface="Arial" panose="020B0604020202020204" pitchFamily="34" charset="0"/>
            </a:endParaRPr>
          </a:p>
        </p:txBody>
      </p:sp>
      <p:pic>
        <p:nvPicPr>
          <p:cNvPr id="6" name="Imagem 6" descr="e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3061999" y="3663594"/>
            <a:ext cx="6513772" cy="707886"/>
          </a:xfrm>
          <a:prstGeom prst="rect">
            <a:avLst/>
          </a:prstGeom>
          <a:noFill/>
        </p:spPr>
        <p:txBody>
          <a:bodyPr wrap="none" rtlCol="0">
            <a:spAutoFit/>
          </a:bodyPr>
          <a:lstStyle/>
          <a:p>
            <a:pPr marL="0" lvl="4" algn="ctr"/>
            <a:r>
              <a:rPr lang="pt-BR" sz="4000" b="1" dirty="0">
                <a:latin typeface="Arial"/>
                <a:cs typeface="Arial"/>
              </a:rPr>
              <a:t>Metas atingidas em 100 %</a:t>
            </a:r>
          </a:p>
        </p:txBody>
      </p:sp>
    </p:spTree>
    <p:extLst>
      <p:ext uri="{BB962C8B-B14F-4D97-AF65-F5344CB8AC3E}">
        <p14:creationId xmlns:p14="http://schemas.microsoft.com/office/powerpoint/2010/main" val="1784216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194400"/>
            <a:ext cx="10972800" cy="383145"/>
          </a:xfrm>
        </p:spPr>
        <p:txBody>
          <a:bodyPr>
            <a:noAutofit/>
          </a:bodyPr>
          <a:lstStyle/>
          <a:p>
            <a:pPr marL="0" indent="0">
              <a:buNone/>
            </a:pPr>
            <a:r>
              <a:rPr lang="pt-PT" sz="2400" b="1" dirty="0" smtClean="0">
                <a:solidFill>
                  <a:srgbClr val="002060"/>
                </a:solidFill>
                <a:latin typeface="Arial" panose="020B0604020202020204" pitchFamily="34" charset="0"/>
                <a:cs typeface="Arial" panose="020B0604020202020204" pitchFamily="34" charset="0"/>
              </a:rPr>
              <a:t>Meta 6.7 e 6.8 - </a:t>
            </a:r>
            <a:r>
              <a:rPr lang="pt-PT" sz="2400" b="1" dirty="0">
                <a:solidFill>
                  <a:srgbClr val="002060"/>
                </a:solidFill>
                <a:latin typeface="Arial" panose="020B0604020202020204" pitchFamily="34" charset="0"/>
                <a:cs typeface="Arial" panose="020B0604020202020204" pitchFamily="34" charset="0"/>
              </a:rPr>
              <a:t>Garantir orientação sobre higiene bucal a 100% dos usuários </a:t>
            </a:r>
            <a:r>
              <a:rPr lang="pt-PT" sz="2400" b="1" dirty="0" smtClean="0">
                <a:solidFill>
                  <a:srgbClr val="002060"/>
                </a:solidFill>
                <a:latin typeface="Arial" panose="020B0604020202020204" pitchFamily="34" charset="0"/>
                <a:cs typeface="Arial" panose="020B0604020202020204" pitchFamily="34" charset="0"/>
              </a:rPr>
              <a:t>hipertensos e diabéticos.</a:t>
            </a:r>
            <a:endParaRPr lang="pt-BR" sz="2400" b="1" dirty="0">
              <a:solidFill>
                <a:srgbClr val="002060"/>
              </a:solidFill>
              <a:latin typeface="Arial" panose="020B0604020202020204" pitchFamily="34" charset="0"/>
              <a:cs typeface="Arial" panose="020B0604020202020204" pitchFamily="34" charset="0"/>
            </a:endParaRPr>
          </a:p>
        </p:txBody>
      </p:sp>
      <p:pic>
        <p:nvPicPr>
          <p:cNvPr id="6" name="Imagem 6" descr="e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5771" y="4756582"/>
            <a:ext cx="2047875" cy="1687081"/>
          </a:xfrm>
          <a:prstGeom prst="rect">
            <a:avLst/>
          </a:prstGeom>
          <a:noFill/>
          <a:ln>
            <a:noFill/>
          </a:ln>
          <a:extLst>
            <a:ext uri="{909E8E84-426E-40dd-AFC4-6F175D3DCCD1}">
              <a14:hiddenFill xmlns:m="http://schemas.openxmlformats.org/officeDocument/2006/math" xmlns:dgm="http://schemas.openxmlformats.org/drawingml/2006/diagram" xmlns:dsp="http://schemas.microsoft.com/office/drawing/2008/diagram" xmlns:v="urn:schemas-microsoft-com:vml" xmlns:c="http://schemas.openxmlformats.org/drawingml/2006/chart" xmlns:mc="http://schemas.openxmlformats.org/markup-compatibility/2006" xmlns:p14="http://schemas.microsoft.com/office/powerpoint/2010/main" xmlns:a14="http://schemas.microsoft.com/office/drawing/2010/main" xmlns="">
                <a:solidFill>
                  <a:srgbClr val="FFFFFF"/>
                </a:solidFill>
              </a14:hiddenFill>
            </a:ext>
            <a:ext uri="{91240B29-F687-4f45-9708-019B960494DF}">
              <a14:hiddenLine xmlns:m="http://schemas.openxmlformats.org/officeDocument/2006/math" xmlns:dgm="http://schemas.openxmlformats.org/drawingml/2006/diagram" xmlns:dsp="http://schemas.microsoft.com/office/drawing/2008/diagram" xmlns:v="urn:schemas-microsoft-com:vml" xmlns:c="http://schemas.openxmlformats.org/drawingml/2006/chart" xmlns:mc="http://schemas.openxmlformats.org/markup-compatibility/2006" xmlns:p14="http://schemas.microsoft.com/office/powerpoint/2010/main" xmlns:a14="http://schemas.microsoft.com/office/drawing/2010/main" xmlns="" w="9525">
                <a:solidFill>
                  <a:srgbClr val="000000"/>
                </a:solidFill>
                <a:miter lim="800000"/>
                <a:headEnd/>
                <a:tailEnd/>
              </a14:hiddenLine>
            </a:ext>
          </a:extLst>
        </p:spPr>
      </p:pic>
      <p:sp>
        <p:nvSpPr>
          <p:cNvPr id="10" name="TextBox 9"/>
          <p:cNvSpPr txBox="1"/>
          <p:nvPr/>
        </p:nvSpPr>
        <p:spPr>
          <a:xfrm>
            <a:off x="3061999" y="3551214"/>
            <a:ext cx="6513772" cy="707886"/>
          </a:xfrm>
          <a:prstGeom prst="rect">
            <a:avLst/>
          </a:prstGeom>
          <a:noFill/>
        </p:spPr>
        <p:txBody>
          <a:bodyPr wrap="none" rtlCol="0">
            <a:spAutoFit/>
          </a:bodyPr>
          <a:lstStyle/>
          <a:p>
            <a:pPr marL="0" lvl="4" algn="ctr"/>
            <a:r>
              <a:rPr lang="pt-BR" sz="4000" b="1" dirty="0">
                <a:latin typeface="Arial"/>
                <a:cs typeface="Arial"/>
              </a:rPr>
              <a:t>Metas atingidas em 100 %</a:t>
            </a:r>
          </a:p>
        </p:txBody>
      </p:sp>
    </p:spTree>
    <p:extLst>
      <p:ext uri="{BB962C8B-B14F-4D97-AF65-F5344CB8AC3E}">
        <p14:creationId xmlns:p14="http://schemas.microsoft.com/office/powerpoint/2010/main" val="2194206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770709"/>
          </a:xfrm>
        </p:spPr>
        <p:txBody>
          <a:bodyPr>
            <a:normAutofit/>
          </a:bodyPr>
          <a:lstStyle/>
          <a:p>
            <a:r>
              <a:rPr lang="pt-BR" sz="3200" b="1" dirty="0" smtClean="0">
                <a:solidFill>
                  <a:srgbClr val="002060"/>
                </a:solidFill>
                <a:latin typeface="Arial" panose="020B0604020202020204" pitchFamily="34" charset="0"/>
                <a:cs typeface="Arial" panose="020B0604020202020204" pitchFamily="34" charset="0"/>
              </a:rPr>
              <a:t>Discussão:</a:t>
            </a:r>
            <a:endParaRPr lang="pt-BR" sz="3200" b="1" dirty="0">
              <a:solidFill>
                <a:srgbClr val="00206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404949" y="600891"/>
            <a:ext cx="11429999" cy="5878286"/>
          </a:xfrm>
        </p:spPr>
        <p:txBody>
          <a:bodyPr>
            <a:normAutofit fontScale="70000" lnSpcReduction="20000"/>
          </a:bodyPr>
          <a:lstStyle/>
          <a:p>
            <a:pPr algn="just">
              <a:buNone/>
            </a:pPr>
            <a:r>
              <a:rPr lang="pt-BR" sz="3400" dirty="0" smtClean="0">
                <a:solidFill>
                  <a:srgbClr val="002060"/>
                </a:solidFill>
                <a:latin typeface="Arial" pitchFamily="34" charset="0"/>
                <a:cs typeface="Arial" pitchFamily="34" charset="0"/>
              </a:rPr>
              <a:t>A intervenção na UBS Jose Pedro de Almeida Leite nos propiciou elevar a qualificação da atenção aos usuários com hipertensão e/ou com diabetes de nossa área de abrangência. Antes da intervenção a meta proposta para atingir foi de um 30% de cobertura, no final das 12 semanas a meta atingida foi 37.4% para pessoas com diabetes, e de 35.5% para as pessoas com hipertensão. Houve Ampliação da cobertura, que antes da intervenção era de 14%.Importante dizer que, embora houvesse atendimento para pessoas com hipertensão e diabetes, não se tratava do programa implantado, uma vez que o protocolo não era realmente utilizado em seus pormenores.</a:t>
            </a:r>
          </a:p>
          <a:p>
            <a:pPr marL="0" indent="0" algn="just">
              <a:buNone/>
            </a:pPr>
            <a:endParaRPr lang="pt-BR" sz="3400" dirty="0" smtClean="0">
              <a:solidFill>
                <a:srgbClr val="002060"/>
              </a:solidFill>
              <a:latin typeface="Arial" pitchFamily="34" charset="0"/>
              <a:cs typeface="Arial" pitchFamily="34" charset="0"/>
            </a:endParaRPr>
          </a:p>
          <a:p>
            <a:pPr marL="0" indent="0" algn="just">
              <a:buNone/>
            </a:pPr>
            <a:r>
              <a:rPr lang="pt-BR" sz="3400" dirty="0" smtClean="0">
                <a:solidFill>
                  <a:srgbClr val="002060"/>
                </a:solidFill>
                <a:latin typeface="Arial" pitchFamily="34" charset="0"/>
                <a:cs typeface="Arial" pitchFamily="34" charset="0"/>
              </a:rPr>
              <a:t>     </a:t>
            </a:r>
            <a:r>
              <a:rPr lang="pt-BR" sz="3400" dirty="0">
                <a:solidFill>
                  <a:srgbClr val="002060"/>
                </a:solidFill>
                <a:latin typeface="Arial" panose="020B0604020202020204" pitchFamily="34" charset="0"/>
                <a:cs typeface="Arial" panose="020B0604020202020204" pitchFamily="34" charset="0"/>
              </a:rPr>
              <a:t>A intervenção proporcionou a capacitação da equipe acerca de protocolos do MS e </a:t>
            </a:r>
            <a:r>
              <a:rPr lang="pt-BR" sz="3400" dirty="0" smtClean="0">
                <a:solidFill>
                  <a:srgbClr val="002060"/>
                </a:solidFill>
                <a:latin typeface="Arial" panose="020B0604020202020204" pitchFamily="34" charset="0"/>
                <a:cs typeface="Arial" panose="020B0604020202020204" pitchFamily="34" charset="0"/>
              </a:rPr>
              <a:t>    sobre </a:t>
            </a:r>
            <a:r>
              <a:rPr lang="pt-BR" sz="3400" dirty="0">
                <a:solidFill>
                  <a:srgbClr val="002060"/>
                </a:solidFill>
                <a:latin typeface="Arial" panose="020B0604020202020204" pitchFamily="34" charset="0"/>
                <a:cs typeface="Arial" panose="020B0604020202020204" pitchFamily="34" charset="0"/>
              </a:rPr>
              <a:t>acolhimento que fomentaram a Educação Permanente em Saúde, sendo realizada no local de trabalho na busca da mudança do processo de trabalho, para um melhor atendimento dos usuários. As mudanças nos processos de trabalho devem fazer parte de uma grande estratégia, estar articulados entre si e ser criados a partir da problematização focadas nas realidades locais. Devem levar os diferentes atores que atuam no local de trabalho a questionar sua maneira de agir, o trabalho em equipe, a qualidade da atenção individual e coletiva e a organização do sistema como rede única.</a:t>
            </a:r>
          </a:p>
          <a:p>
            <a:pPr marL="0" indent="0" algn="just">
              <a:buNone/>
            </a:pPr>
            <a:endParaRPr lang="pt-BR" sz="2400" dirty="0"/>
          </a:p>
          <a:p>
            <a:pPr marL="0" indent="0">
              <a:buNone/>
            </a:pPr>
            <a:endParaRPr lang="pt-BR" dirty="0"/>
          </a:p>
        </p:txBody>
      </p:sp>
    </p:spTree>
    <p:extLst>
      <p:ext uri="{BB962C8B-B14F-4D97-AF65-F5344CB8AC3E}">
        <p14:creationId xmlns:p14="http://schemas.microsoft.com/office/powerpoint/2010/main" val="917662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0964" y="509451"/>
            <a:ext cx="10972800" cy="5747658"/>
          </a:xfrm>
        </p:spPr>
        <p:txBody>
          <a:bodyPr>
            <a:normAutofit fontScale="92500" lnSpcReduction="20000"/>
          </a:bodyPr>
          <a:lstStyle/>
          <a:p>
            <a:pPr marL="0" indent="0" algn="just">
              <a:buNone/>
            </a:pPr>
            <a:r>
              <a:rPr lang="pt-BR" sz="2400" dirty="0" smtClean="0">
                <a:solidFill>
                  <a:srgbClr val="002060"/>
                </a:solidFill>
                <a:latin typeface="Arial" panose="020B0604020202020204" pitchFamily="34" charset="0"/>
                <a:cs typeface="Arial" panose="020B0604020202020204" pitchFamily="34" charset="0"/>
              </a:rPr>
              <a:t>          </a:t>
            </a:r>
          </a:p>
          <a:p>
            <a:pPr marL="0" indent="0" algn="just">
              <a:buNone/>
            </a:pPr>
            <a:endParaRPr lang="pt-BR" sz="2400" dirty="0">
              <a:solidFill>
                <a:srgbClr val="002060"/>
              </a:solidFill>
              <a:latin typeface="Arial" panose="020B0604020202020204" pitchFamily="34" charset="0"/>
              <a:cs typeface="Arial" panose="020B0604020202020204" pitchFamily="34" charset="0"/>
            </a:endParaRPr>
          </a:p>
          <a:p>
            <a:pPr marL="0" indent="0" algn="just">
              <a:buNone/>
            </a:pPr>
            <a:r>
              <a:rPr lang="pt-BR" sz="2400" dirty="0">
                <a:solidFill>
                  <a:srgbClr val="002060"/>
                </a:solidFill>
                <a:latin typeface="Arial" panose="020B0604020202020204" pitchFamily="34" charset="0"/>
                <a:cs typeface="Arial" panose="020B0604020202020204" pitchFamily="34" charset="0"/>
              </a:rPr>
              <a:t>  </a:t>
            </a:r>
            <a:r>
              <a:rPr lang="pt-BR" sz="2400" dirty="0" smtClean="0">
                <a:solidFill>
                  <a:srgbClr val="002060"/>
                </a:solidFill>
                <a:latin typeface="Arial" panose="020B0604020202020204" pitchFamily="34" charset="0"/>
                <a:cs typeface="Arial" panose="020B0604020202020204" pitchFamily="34" charset="0"/>
              </a:rPr>
              <a:t>   </a:t>
            </a:r>
            <a:r>
              <a:rPr lang="pt-BR" sz="2600" dirty="0" smtClean="0">
                <a:latin typeface="Arial" panose="020B0604020202020204" pitchFamily="34" charset="0"/>
                <a:cs typeface="Arial" panose="020B0604020202020204" pitchFamily="34" charset="0"/>
              </a:rPr>
              <a:t>Para </a:t>
            </a:r>
            <a:r>
              <a:rPr lang="pt-BR" sz="2600" dirty="0">
                <a:latin typeface="Arial" panose="020B0604020202020204" pitchFamily="34" charset="0"/>
                <a:cs typeface="Arial" panose="020B0604020202020204" pitchFamily="34" charset="0"/>
              </a:rPr>
              <a:t>a comunidade a intervenção teve um bom impacto por meio de atividades de educação em saúde e orientações durante as consultas, palestras e rodas de conversas contribuindo, assim, para a melhoria da saúde e muito importante lograr uma mudança no estilo de vida dos usuários hipertensos e diabéticos contribuindo de esse jeito melhorar a qualidade de vida </a:t>
            </a:r>
            <a:r>
              <a:rPr lang="pt-BR" sz="2600" dirty="0" smtClean="0">
                <a:latin typeface="Arial" panose="020B0604020202020204" pitchFamily="34" charset="0"/>
                <a:cs typeface="Arial" panose="020B0604020202020204" pitchFamily="34" charset="0"/>
              </a:rPr>
              <a:t>deles.</a:t>
            </a:r>
          </a:p>
          <a:p>
            <a:pPr marL="0" indent="0" algn="just">
              <a:buNone/>
            </a:pPr>
            <a:endParaRPr lang="pt-BR" sz="2600" dirty="0" smtClean="0">
              <a:latin typeface="Arial" panose="020B0604020202020204" pitchFamily="34" charset="0"/>
              <a:cs typeface="Arial" panose="020B0604020202020204" pitchFamily="34" charset="0"/>
            </a:endParaRPr>
          </a:p>
          <a:p>
            <a:pPr marL="0" indent="0" algn="just">
              <a:buNone/>
            </a:pPr>
            <a:r>
              <a:rPr lang="pt-BR" sz="2600" dirty="0" smtClean="0">
                <a:latin typeface="Arial" panose="020B0604020202020204" pitchFamily="34" charset="0"/>
                <a:cs typeface="Arial" panose="020B0604020202020204" pitchFamily="34" charset="0"/>
              </a:rPr>
              <a:t>A intervenção já está incorporada a rotina da equipe, a definição de objetivos e metas já fazem parte do nosso planejamento. O próximo passo é a finalização do cadastramento dos usuários da área adstrita de minha equipe bem como a ampliação da cobertura e da qualidade de atendimento a hipertensos e diabéticos bem como a realização do planejamento em outras ações programáticas como Pré-natal e Puerpério e Saúde da Criança. </a:t>
            </a:r>
          </a:p>
          <a:p>
            <a:pPr marL="0" indent="0" algn="just">
              <a:buNone/>
            </a:pPr>
            <a:endParaRPr lang="pt-BR" sz="2400" dirty="0" smtClean="0">
              <a:solidFill>
                <a:srgbClr val="002060"/>
              </a:solidFill>
              <a:latin typeface="Arial" panose="020B0604020202020204" pitchFamily="34" charset="0"/>
              <a:cs typeface="Arial" panose="020B0604020202020204" pitchFamily="34" charset="0"/>
            </a:endParaRPr>
          </a:p>
          <a:p>
            <a:pPr marL="0" indent="0" algn="just">
              <a:buNone/>
            </a:pPr>
            <a:r>
              <a:rPr lang="pt-BR" sz="2600" dirty="0" smtClean="0">
                <a:solidFill>
                  <a:srgbClr val="002060"/>
                </a:solidFill>
                <a:latin typeface="Arial" panose="020B0604020202020204" pitchFamily="34" charset="0"/>
                <a:cs typeface="Arial" panose="020B0604020202020204" pitchFamily="34" charset="0"/>
              </a:rPr>
              <a:t>        </a:t>
            </a:r>
            <a:endParaRPr lang="pt-BR" sz="2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59971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b="1" dirty="0">
                <a:solidFill>
                  <a:srgbClr val="002060"/>
                </a:solidFill>
                <a:latin typeface="Arial" panose="020B0604020202020204" pitchFamily="34" charset="0"/>
                <a:cs typeface="Arial" panose="020B0604020202020204" pitchFamily="34" charset="0"/>
              </a:rPr>
              <a:t>REFLEXÃO CRÍTICA</a:t>
            </a:r>
            <a:endParaRPr lang="pt-BR" sz="3200" dirty="0">
              <a:solidFill>
                <a:srgbClr val="00206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09600" y="1332707"/>
            <a:ext cx="10972800" cy="4525963"/>
          </a:xfrm>
        </p:spPr>
        <p:txBody>
          <a:bodyPr>
            <a:normAutofit fontScale="92500" lnSpcReduction="20000"/>
          </a:bodyPr>
          <a:lstStyle/>
          <a:p>
            <a:pPr marL="0" indent="0" algn="just">
              <a:buNone/>
            </a:pPr>
            <a:r>
              <a:rPr lang="pt-BR" sz="2400" dirty="0" smtClean="0">
                <a:solidFill>
                  <a:srgbClr val="002060"/>
                </a:solidFill>
                <a:latin typeface="Arial" panose="020B0604020202020204" pitchFamily="34" charset="0"/>
                <a:cs typeface="Arial" panose="020B0604020202020204" pitchFamily="34" charset="0"/>
              </a:rPr>
              <a:t>        </a:t>
            </a:r>
            <a:r>
              <a:rPr lang="pt-BR" sz="2600" dirty="0" smtClean="0">
                <a:latin typeface="Arial" panose="020B0604020202020204" pitchFamily="34" charset="0"/>
                <a:cs typeface="Arial" panose="020B0604020202020204" pitchFamily="34" charset="0"/>
              </a:rPr>
              <a:t>O </a:t>
            </a:r>
            <a:r>
              <a:rPr lang="pt-BR" sz="2600" dirty="0">
                <a:latin typeface="Arial" panose="020B0604020202020204" pitchFamily="34" charset="0"/>
                <a:cs typeface="Arial" panose="020B0604020202020204" pitchFamily="34" charset="0"/>
              </a:rPr>
              <a:t>curso teve uma importância em minha prática profissional, no sentido de me ajudar a trabalhar de forma organizada, planejar minhas ações, para um adequado manejo dos usuários na unidade, tendo como base os protocolos adotados no Brasil. Com a intervenção tive a oportunidade de conhecer a real situação do território, através da estrutura, processo e resultado, </a:t>
            </a:r>
            <a:r>
              <a:rPr lang="pt-BR" sz="2600" dirty="0" smtClean="0">
                <a:latin typeface="Arial" panose="020B0604020202020204" pitchFamily="34" charset="0"/>
                <a:cs typeface="Arial" panose="020B0604020202020204" pitchFamily="34" charset="0"/>
              </a:rPr>
              <a:t>alcançando </a:t>
            </a:r>
            <a:r>
              <a:rPr lang="pt-BR" sz="2600" dirty="0">
                <a:latin typeface="Arial" panose="020B0604020202020204" pitchFamily="34" charset="0"/>
                <a:cs typeface="Arial" panose="020B0604020202020204" pitchFamily="34" charset="0"/>
              </a:rPr>
              <a:t>um planejamento em saúde em relação às necessidades da população, </a:t>
            </a:r>
            <a:r>
              <a:rPr lang="pt-BR" sz="2600" dirty="0" smtClean="0">
                <a:latin typeface="Arial" panose="020B0604020202020204" pitchFamily="34" charset="0"/>
                <a:cs typeface="Arial" panose="020B0604020202020204" pitchFamily="34" charset="0"/>
              </a:rPr>
              <a:t>além </a:t>
            </a:r>
            <a:r>
              <a:rPr lang="pt-BR" sz="2600" dirty="0">
                <a:latin typeface="Arial" panose="020B0604020202020204" pitchFamily="34" charset="0"/>
                <a:cs typeface="Arial" panose="020B0604020202020204" pitchFamily="34" charset="0"/>
              </a:rPr>
              <a:t>das dificuldades no processo da intervenção, porque o trabalho do médico inserido na ESF foi implantado logo depois de começar a intervenção</a:t>
            </a:r>
            <a:r>
              <a:rPr lang="pt-BR" sz="2600" dirty="0" smtClean="0">
                <a:latin typeface="Arial" panose="020B0604020202020204" pitchFamily="34" charset="0"/>
                <a:cs typeface="Arial" panose="020B0604020202020204" pitchFamily="34" charset="0"/>
              </a:rPr>
              <a:t>.</a:t>
            </a: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r>
              <a:rPr lang="pt-BR" sz="2600" dirty="0">
                <a:latin typeface="Arial" panose="020B0604020202020204" pitchFamily="34" charset="0"/>
                <a:cs typeface="Arial" panose="020B0604020202020204" pitchFamily="34" charset="0"/>
              </a:rPr>
              <a:t>Foram muito importantes ao longo do curso os casos interativos e os estudos da prática clinica, </a:t>
            </a:r>
            <a:r>
              <a:rPr lang="pt-BR" sz="2600" dirty="0" smtClean="0">
                <a:latin typeface="Arial" panose="020B0604020202020204" pitchFamily="34" charset="0"/>
                <a:cs typeface="Arial" panose="020B0604020202020204" pitchFamily="34" charset="0"/>
              </a:rPr>
              <a:t>porque </a:t>
            </a:r>
            <a:r>
              <a:rPr lang="pt-BR" sz="2600" dirty="0">
                <a:latin typeface="Arial" panose="020B0604020202020204" pitchFamily="34" charset="0"/>
                <a:cs typeface="Arial" panose="020B0604020202020204" pitchFamily="34" charset="0"/>
              </a:rPr>
              <a:t>permitiram me atualizar sobre conteúdos cotidianos nas unidades básicas de saúde, que me permitiram adotar a conduta </a:t>
            </a:r>
            <a:r>
              <a:rPr lang="pt-BR" sz="2600" dirty="0" smtClean="0">
                <a:latin typeface="Arial" panose="020B0604020202020204" pitchFamily="34" charset="0"/>
                <a:cs typeface="Arial" panose="020B0604020202020204" pitchFamily="34" charset="0"/>
              </a:rPr>
              <a:t>do </a:t>
            </a:r>
            <a:r>
              <a:rPr lang="pt-BR" sz="2600" dirty="0">
                <a:latin typeface="Arial" panose="020B0604020202020204" pitchFamily="34" charset="0"/>
                <a:cs typeface="Arial" panose="020B0604020202020204" pitchFamily="34" charset="0"/>
              </a:rPr>
              <a:t>Brasil. O curso me permitiu melhorar a qualidade na atenção dos usuários, porque é nosso principal objetivo</a:t>
            </a:r>
            <a:r>
              <a:rPr lang="pt-BR" sz="2600" dirty="0" smtClean="0">
                <a:latin typeface="Arial" panose="020B0604020202020204" pitchFamily="34" charset="0"/>
                <a:cs typeface="Arial" panose="020B0604020202020204" pitchFamily="34" charset="0"/>
              </a:rPr>
              <a:t>, e </a:t>
            </a:r>
            <a:r>
              <a:rPr lang="pt-BR" sz="2600" dirty="0">
                <a:latin typeface="Arial" panose="020B0604020202020204" pitchFamily="34" charset="0"/>
                <a:cs typeface="Arial" panose="020B0604020202020204" pitchFamily="34" charset="0"/>
              </a:rPr>
              <a:t>dessa forma garantir uma melhor qualidade de vida.</a:t>
            </a:r>
          </a:p>
          <a:p>
            <a:pPr marL="0" indent="0" algn="just">
              <a:buNone/>
            </a:pPr>
            <a:endParaRPr lang="pt-BR" sz="2400" dirty="0"/>
          </a:p>
        </p:txBody>
      </p:sp>
    </p:spTree>
    <p:extLst>
      <p:ext uri="{BB962C8B-B14F-4D97-AF65-F5344CB8AC3E}">
        <p14:creationId xmlns:p14="http://schemas.microsoft.com/office/powerpoint/2010/main" val="404851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2478" y="1770316"/>
            <a:ext cx="10972800" cy="1027089"/>
          </a:xfrm>
        </p:spPr>
        <p:txBody>
          <a:bodyPr>
            <a:noAutofit/>
          </a:bodyPr>
          <a:lstStyle/>
          <a:p>
            <a:pPr marL="0" indent="0" algn="ctr">
              <a:buNone/>
            </a:pPr>
            <a:r>
              <a:rPr lang="pt-BR" sz="6600" b="1" cap="all" dirty="0">
                <a:ln w="0"/>
                <a:solidFill>
                  <a:srgbClr val="002060"/>
                </a:solidFill>
                <a:effectLst>
                  <a:reflection blurRad="12700" stA="50000" endPos="50000" dist="5000" dir="5400000" sy="-100000" rotWithShape="0"/>
                </a:effectLst>
              </a:rPr>
              <a:t>OBRIGADO! </a:t>
            </a:r>
            <a:endParaRPr lang="pt-BR" sz="6600" dirty="0">
              <a:solidFill>
                <a:srgbClr val="002060"/>
              </a:solidFill>
            </a:endParaRPr>
          </a:p>
        </p:txBody>
      </p:sp>
    </p:spTree>
    <p:extLst>
      <p:ext uri="{BB962C8B-B14F-4D97-AF65-F5344CB8AC3E}">
        <p14:creationId xmlns:p14="http://schemas.microsoft.com/office/powerpoint/2010/main" val="2647915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b="1" dirty="0" smtClean="0">
                <a:solidFill>
                  <a:srgbClr val="002060"/>
                </a:solidFill>
                <a:latin typeface="Arial" panose="020B0604020202020204" pitchFamily="34" charset="0"/>
                <a:cs typeface="Arial" panose="020B0604020202020204" pitchFamily="34" charset="0"/>
              </a:rPr>
              <a:t>Caracterização do Município</a:t>
            </a:r>
            <a:endParaRPr lang="pt-BR" sz="4800" b="1" dirty="0">
              <a:solidFill>
                <a:srgbClr val="002060"/>
              </a:solidFill>
              <a:latin typeface="Arial" panose="020B0604020202020204" pitchFamily="34" charset="0"/>
              <a:cs typeface="Arial" panose="020B0604020202020204" pitchFamily="34" charset="0"/>
            </a:endParaRPr>
          </a:p>
        </p:txBody>
      </p:sp>
      <p:sp>
        <p:nvSpPr>
          <p:cNvPr id="4" name="Espaço Reservado para Conteúdo 3"/>
          <p:cNvSpPr>
            <a:spLocks noGrp="1"/>
          </p:cNvSpPr>
          <p:nvPr>
            <p:ph idx="1"/>
          </p:nvPr>
        </p:nvSpPr>
        <p:spPr>
          <a:xfrm>
            <a:off x="1463040" y="1476103"/>
            <a:ext cx="9614263" cy="4650061"/>
          </a:xfrm>
        </p:spPr>
        <p:txBody>
          <a:bodyPr/>
          <a:lstStyle/>
          <a:p>
            <a:endParaRPr lang="pt-BR" dirty="0"/>
          </a:p>
        </p:txBody>
      </p:sp>
      <p:pic>
        <p:nvPicPr>
          <p:cNvPr id="6" name="Imagem 5" descr="C:\Users\PC\AppData\Local\Microsoft\Windows\Temporary Internet Files\Content.Word\20160303_075946.jpg"/>
          <p:cNvPicPr/>
          <p:nvPr/>
        </p:nvPicPr>
        <p:blipFill>
          <a:blip r:embed="rId2" cstate="print"/>
          <a:srcRect/>
          <a:stretch>
            <a:fillRect/>
          </a:stretch>
        </p:blipFill>
        <p:spPr bwMode="auto">
          <a:xfrm>
            <a:off x="1423852" y="1403612"/>
            <a:ext cx="9653452" cy="4670617"/>
          </a:xfrm>
          <a:prstGeom prst="rect">
            <a:avLst/>
          </a:prstGeom>
          <a:noFill/>
          <a:ln w="9525">
            <a:noFill/>
            <a:miter lim="800000"/>
            <a:headEnd/>
            <a:tailEnd/>
          </a:ln>
        </p:spPr>
      </p:pic>
    </p:spTree>
    <p:extLst>
      <p:ext uri="{BB962C8B-B14F-4D97-AF65-F5344CB8AC3E}">
        <p14:creationId xmlns:p14="http://schemas.microsoft.com/office/powerpoint/2010/main" val="3161407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b="1" dirty="0" smtClean="0">
                <a:solidFill>
                  <a:srgbClr val="002060"/>
                </a:solidFill>
                <a:latin typeface="Arial" panose="020B0604020202020204" pitchFamily="34" charset="0"/>
                <a:cs typeface="Arial" panose="020B0604020202020204" pitchFamily="34" charset="0"/>
              </a:rPr>
              <a:t>Município de Pedro Osorio-RS</a:t>
            </a:r>
            <a:endParaRPr lang="pt-BR" sz="4800" b="1" dirty="0">
              <a:solidFill>
                <a:srgbClr val="00206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pPr marL="900113" indent="-542925" algn="just">
              <a:lnSpc>
                <a:spcPct val="150000"/>
              </a:lnSpc>
              <a:buFont typeface="Wingdings" panose="05000000000000000000" pitchFamily="2" charset="2"/>
              <a:buChar char="Ø"/>
              <a:tabLst>
                <a:tab pos="900113" algn="l"/>
              </a:tabLst>
              <a:defRPr/>
            </a:pPr>
            <a:r>
              <a:rPr lang="pt-BR" dirty="0">
                <a:latin typeface="Arial"/>
                <a:cs typeface="Arial"/>
              </a:rPr>
              <a:t>É um município do Rio Grande do Sul.</a:t>
            </a:r>
          </a:p>
          <a:p>
            <a:pPr marL="900113" indent="-542925" algn="just">
              <a:lnSpc>
                <a:spcPct val="150000"/>
              </a:lnSpc>
              <a:buFont typeface="Wingdings" panose="05000000000000000000" pitchFamily="2" charset="2"/>
              <a:buChar char="Ø"/>
              <a:tabLst>
                <a:tab pos="900113" algn="l"/>
              </a:tabLst>
              <a:defRPr/>
            </a:pPr>
            <a:r>
              <a:rPr lang="pt-BR" dirty="0" smtClean="0">
                <a:latin typeface="Arial"/>
                <a:cs typeface="Arial"/>
              </a:rPr>
              <a:t>Com  </a:t>
            </a:r>
            <a:r>
              <a:rPr lang="pt-BR" dirty="0">
                <a:latin typeface="Arial"/>
                <a:cs typeface="Arial"/>
              </a:rPr>
              <a:t>uma área de </a:t>
            </a:r>
            <a:r>
              <a:rPr lang="pt-BR" dirty="0" smtClean="0"/>
              <a:t>603,914 km² </a:t>
            </a:r>
            <a:r>
              <a:rPr lang="pt-BR" dirty="0" smtClean="0">
                <a:latin typeface="Arial"/>
                <a:cs typeface="Arial"/>
              </a:rPr>
              <a:t> </a:t>
            </a:r>
            <a:r>
              <a:rPr lang="pt-BR" dirty="0">
                <a:latin typeface="Arial"/>
                <a:cs typeface="Arial"/>
              </a:rPr>
              <a:t>km. </a:t>
            </a:r>
          </a:p>
          <a:p>
            <a:pPr marL="900113" indent="-542925" algn="just">
              <a:lnSpc>
                <a:spcPct val="150000"/>
              </a:lnSpc>
              <a:buFont typeface="Wingdings" panose="05000000000000000000" pitchFamily="2" charset="2"/>
              <a:buChar char="Ø"/>
              <a:tabLst>
                <a:tab pos="900113" algn="l"/>
              </a:tabLst>
              <a:defRPr/>
            </a:pPr>
            <a:r>
              <a:rPr lang="pt-BR" dirty="0">
                <a:latin typeface="Arial"/>
                <a:cs typeface="Arial"/>
              </a:rPr>
              <a:t>	A população </a:t>
            </a:r>
            <a:r>
              <a:rPr lang="pt-BR" dirty="0" smtClean="0">
                <a:latin typeface="Arial"/>
                <a:cs typeface="Arial"/>
              </a:rPr>
              <a:t>7500 habitantes aproximadamente.</a:t>
            </a:r>
            <a:endParaRPr lang="pt-BR" sz="2880" b="1" dirty="0">
              <a:latin typeface="Arial"/>
              <a:cs typeface="Arial"/>
            </a:endParaRPr>
          </a:p>
          <a:p>
            <a:pPr marL="0" indent="0">
              <a:buNone/>
            </a:pPr>
            <a:endParaRPr lang="pt-BR" dirty="0"/>
          </a:p>
        </p:txBody>
      </p:sp>
      <p:pic>
        <p:nvPicPr>
          <p:cNvPr id="4" name="Imagem 3" descr="D:\DOCENSIA\INTERVENÇÃO\FOTOS HIPERDIA\20151230_140425.jpg"/>
          <p:cNvPicPr/>
          <p:nvPr/>
        </p:nvPicPr>
        <p:blipFill>
          <a:blip r:embed="rId2" cstate="print"/>
          <a:srcRect/>
          <a:stretch>
            <a:fillRect/>
          </a:stretch>
        </p:blipFill>
        <p:spPr bwMode="auto">
          <a:xfrm>
            <a:off x="759142" y="4415246"/>
            <a:ext cx="3042149" cy="1827678"/>
          </a:xfrm>
          <a:prstGeom prst="rect">
            <a:avLst/>
          </a:prstGeom>
          <a:noFill/>
          <a:ln w="9525">
            <a:noFill/>
            <a:miter lim="800000"/>
            <a:headEnd/>
            <a:tailEnd/>
          </a:ln>
        </p:spPr>
      </p:pic>
      <p:pic>
        <p:nvPicPr>
          <p:cNvPr id="5" name="Imagem 4" descr="D:\DOCENSIA\INTERVENÇÃO\FOTOS HIPERDIA\20151230_140128.jpg"/>
          <p:cNvPicPr/>
          <p:nvPr/>
        </p:nvPicPr>
        <p:blipFill>
          <a:blip r:embed="rId3" cstate="print"/>
          <a:srcRect/>
          <a:stretch>
            <a:fillRect/>
          </a:stretch>
        </p:blipFill>
        <p:spPr bwMode="auto">
          <a:xfrm>
            <a:off x="8177349" y="4491173"/>
            <a:ext cx="2705281" cy="1857375"/>
          </a:xfrm>
          <a:prstGeom prst="rect">
            <a:avLst/>
          </a:prstGeom>
          <a:noFill/>
          <a:ln w="9525">
            <a:noFill/>
            <a:miter lim="800000"/>
            <a:headEnd/>
            <a:tailEnd/>
          </a:ln>
        </p:spPr>
      </p:pic>
    </p:spTree>
    <p:extLst>
      <p:ext uri="{BB962C8B-B14F-4D97-AF65-F5344CB8AC3E}">
        <p14:creationId xmlns:p14="http://schemas.microsoft.com/office/powerpoint/2010/main" val="2544545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5358" y="1044025"/>
            <a:ext cx="10972800" cy="4525963"/>
          </a:xfrm>
        </p:spPr>
        <p:txBody>
          <a:bodyPr>
            <a:normAutofit/>
          </a:bodyPr>
          <a:lstStyle/>
          <a:p>
            <a:pPr marL="411480" indent="-411480" algn="just">
              <a:buFont typeface="Wingdings" pitchFamily="2" charset="2"/>
              <a:buChar char="ü"/>
              <a:defRPr/>
            </a:pPr>
            <a:r>
              <a:rPr lang="pt-BR" b="1" dirty="0" smtClean="0">
                <a:latin typeface="Arial" panose="020B0604020202020204" pitchFamily="34" charset="0"/>
                <a:cs typeface="Arial" panose="020B0604020202020204" pitchFamily="34" charset="0"/>
              </a:rPr>
              <a:t>02 </a:t>
            </a:r>
            <a:r>
              <a:rPr lang="pt-BR" b="1" dirty="0">
                <a:latin typeface="Arial" panose="020B0604020202020204" pitchFamily="34" charset="0"/>
                <a:cs typeface="Arial" panose="020B0604020202020204" pitchFamily="34" charset="0"/>
              </a:rPr>
              <a:t>Unidades Básicas de Saúde:</a:t>
            </a:r>
          </a:p>
          <a:p>
            <a:pPr marL="1645920" lvl="3"/>
            <a:endParaRPr lang="pt-BR" sz="1000" dirty="0">
              <a:latin typeface="Arial" panose="020B0604020202020204" pitchFamily="34" charset="0"/>
              <a:cs typeface="Arial" panose="020B0604020202020204" pitchFamily="34" charset="0"/>
            </a:endParaRPr>
          </a:p>
          <a:p>
            <a:pPr marL="411480" indent="-411480" algn="just">
              <a:buNone/>
              <a:defRPr/>
            </a:pPr>
            <a:r>
              <a:rPr lang="pt-BR" b="1" dirty="0" smtClean="0"/>
              <a:t>Unidade Básica de Saúde Jose Pedro de Almeida Leite</a:t>
            </a:r>
          </a:p>
          <a:p>
            <a:pPr marL="411480" indent="-411480" algn="just">
              <a:buNone/>
              <a:defRPr/>
            </a:pPr>
            <a:r>
              <a:rPr lang="pt-BR" b="1" dirty="0" smtClean="0"/>
              <a:t>Unidade Básica de Saúde Bairro Santa Tereza</a:t>
            </a:r>
          </a:p>
          <a:p>
            <a:pPr algn="just">
              <a:defRPr/>
            </a:pPr>
            <a:endParaRPr lang="pt-BR" sz="1000" dirty="0">
              <a:latin typeface="Arial" panose="020B0604020202020204" pitchFamily="34" charset="0"/>
              <a:cs typeface="Arial" panose="020B0604020202020204" pitchFamily="34" charset="0"/>
            </a:endParaRPr>
          </a:p>
          <a:p>
            <a:pPr algn="just">
              <a:defRPr/>
            </a:pPr>
            <a:endParaRPr lang="pt-BR" sz="1000" dirty="0">
              <a:latin typeface="Arial" panose="020B0604020202020204" pitchFamily="34" charset="0"/>
              <a:cs typeface="Arial" panose="020B0604020202020204" pitchFamily="34" charset="0"/>
            </a:endParaRPr>
          </a:p>
          <a:p>
            <a:pPr marL="411480" indent="-411480" algn="just">
              <a:buFont typeface="Wingdings" pitchFamily="2" charset="2"/>
              <a:buChar char="ü"/>
              <a:defRPr/>
            </a:pPr>
            <a:r>
              <a:rPr lang="pt-BR" b="1" dirty="0" smtClean="0">
                <a:latin typeface="Arial" panose="020B0604020202020204" pitchFamily="34" charset="0"/>
                <a:cs typeface="Arial" panose="020B0604020202020204" pitchFamily="34" charset="0"/>
              </a:rPr>
              <a:t>Hospital </a:t>
            </a:r>
            <a:r>
              <a:rPr lang="pt-BR" b="1" dirty="0" smtClean="0"/>
              <a:t>Santa Casa de Misericórdia de Pedro Osório</a:t>
            </a:r>
            <a:endParaRPr lang="pt-BR" dirty="0" smtClean="0"/>
          </a:p>
          <a:p>
            <a:pPr marL="411480" indent="-411480" algn="just">
              <a:buFont typeface="Wingdings" pitchFamily="2" charset="2"/>
              <a:buChar char="ü"/>
              <a:defRPr/>
            </a:pPr>
            <a:endParaRPr lang="pt-BR" b="1" dirty="0">
              <a:latin typeface="Arial" panose="020B0604020202020204" pitchFamily="34" charset="0"/>
              <a:cs typeface="Arial" panose="020B0604020202020204" pitchFamily="34" charset="0"/>
            </a:endParaRPr>
          </a:p>
          <a:p>
            <a:pPr algn="just">
              <a:defRPr/>
            </a:pPr>
            <a:endParaRPr lang="pt-BR" sz="1000" dirty="0">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3185383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dirty="0" smtClean="0"/>
              <a:t>UBS Jose Pedro De Almeida Leites</a:t>
            </a:r>
            <a:endParaRPr lang="pt-BR" sz="4800" b="1" dirty="0">
              <a:solidFill>
                <a:srgbClr val="002060"/>
              </a:solidFill>
              <a:latin typeface="Arial" panose="020B0604020202020204" pitchFamily="34" charset="0"/>
              <a:cs typeface="Arial" panose="020B0604020202020204" pitchFamily="34" charset="0"/>
            </a:endParaRPr>
          </a:p>
        </p:txBody>
      </p:sp>
      <p:pic>
        <p:nvPicPr>
          <p:cNvPr id="5" name="Imagem 6" descr="es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4988" y="5773738"/>
            <a:ext cx="1497012" cy="1084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5" descr="D:\DOCENSIA\INTERVENÇÃO\FOTOS HIPERDIA\20151230_131937.jpg"/>
          <p:cNvPicPr/>
          <p:nvPr/>
        </p:nvPicPr>
        <p:blipFill>
          <a:blip r:embed="rId3"/>
          <a:srcRect/>
          <a:stretch>
            <a:fillRect/>
          </a:stretch>
        </p:blipFill>
        <p:spPr bwMode="auto">
          <a:xfrm>
            <a:off x="2547257" y="1476104"/>
            <a:ext cx="7367452" cy="4049486"/>
          </a:xfrm>
          <a:prstGeom prst="rect">
            <a:avLst/>
          </a:prstGeom>
          <a:noFill/>
          <a:ln w="9525">
            <a:noFill/>
            <a:miter lim="800000"/>
            <a:headEnd/>
            <a:tailEnd/>
          </a:ln>
        </p:spPr>
      </p:pic>
    </p:spTree>
    <p:extLst>
      <p:ext uri="{BB962C8B-B14F-4D97-AF65-F5344CB8AC3E}">
        <p14:creationId xmlns:p14="http://schemas.microsoft.com/office/powerpoint/2010/main" val="20755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6569" y="1081825"/>
            <a:ext cx="10972800" cy="1661376"/>
          </a:xfrm>
        </p:spPr>
        <p:txBody>
          <a:bodyPr>
            <a:normAutofit fontScale="90000"/>
          </a:bodyPr>
          <a:lstStyle/>
          <a:p>
            <a:r>
              <a:rPr lang="pt-BR" sz="3100" b="1" dirty="0">
                <a:solidFill>
                  <a:srgbClr val="002060"/>
                </a:solidFill>
                <a:latin typeface="Arial" panose="020B0604020202020204" pitchFamily="34" charset="0"/>
                <a:cs typeface="Arial" panose="020B0604020202020204" pitchFamily="34" charset="0"/>
              </a:rPr>
              <a:t>Por que escolher a ação programática HAS e/ou DM para a população?</a:t>
            </a:r>
            <a:r>
              <a:rPr lang="pt-BR" b="1" dirty="0">
                <a:solidFill>
                  <a:srgbClr val="002060"/>
                </a:solidFill>
                <a:latin typeface="Arial" panose="020B0604020202020204" pitchFamily="34" charset="0"/>
                <a:cs typeface="Arial" panose="020B0604020202020204" pitchFamily="34" charset="0"/>
              </a:rPr>
              <a:t/>
            </a:r>
            <a:br>
              <a:rPr lang="pt-BR" b="1" dirty="0">
                <a:solidFill>
                  <a:srgbClr val="002060"/>
                </a:solidFill>
                <a:latin typeface="Arial" panose="020B0604020202020204" pitchFamily="34" charset="0"/>
                <a:cs typeface="Arial" panose="020B0604020202020204" pitchFamily="34" charset="0"/>
              </a:rPr>
            </a:br>
            <a:r>
              <a:rPr lang="pt-BR" dirty="0"/>
              <a:t/>
            </a:r>
            <a:br>
              <a:rPr lang="pt-BR" dirty="0"/>
            </a:br>
            <a:r>
              <a:rPr lang="pt-BR" dirty="0"/>
              <a:t/>
            </a:r>
            <a:br>
              <a:rPr lang="pt-BR" dirty="0"/>
            </a:br>
            <a:endParaRPr lang="pt-BR" dirty="0"/>
          </a:p>
        </p:txBody>
      </p:sp>
      <p:sp>
        <p:nvSpPr>
          <p:cNvPr id="3" name="Espaço Reservado para Conteúdo 2"/>
          <p:cNvSpPr>
            <a:spLocks noGrp="1"/>
          </p:cNvSpPr>
          <p:nvPr>
            <p:ph idx="1"/>
          </p:nvPr>
        </p:nvSpPr>
        <p:spPr>
          <a:xfrm>
            <a:off x="609600" y="1869913"/>
            <a:ext cx="10972800" cy="4877872"/>
          </a:xfrm>
        </p:spPr>
        <p:txBody>
          <a:bodyPr>
            <a:normAutofit/>
          </a:bodyPr>
          <a:lstStyle/>
          <a:p>
            <a:r>
              <a:rPr lang="pt-BR" sz="2400" dirty="0">
                <a:latin typeface="Arial" panose="020B0604020202020204" pitchFamily="34" charset="0"/>
                <a:cs typeface="Arial" panose="020B0604020202020204" pitchFamily="34" charset="0"/>
              </a:rPr>
              <a:t>Caderno de Ações Programáticas – </a:t>
            </a:r>
            <a:r>
              <a:rPr lang="pt-BR" sz="2400" dirty="0" smtClean="0">
                <a:latin typeface="Arial" panose="020B0604020202020204" pitchFamily="34" charset="0"/>
                <a:cs typeface="Arial" panose="020B0604020202020204" pitchFamily="34" charset="0"/>
              </a:rPr>
              <a:t>Ao inicio da intervenção: Baixa cobertura na atenção dos usuários hipertensos e diabéticos  cadastrados. </a:t>
            </a:r>
          </a:p>
          <a:p>
            <a:endParaRPr lang="pt-BR" sz="2400" dirty="0">
              <a:latin typeface="Arial" panose="020B0604020202020204" pitchFamily="34" charset="0"/>
              <a:cs typeface="Arial" panose="020B0604020202020204" pitchFamily="34" charset="0"/>
            </a:endParaRPr>
          </a:p>
          <a:p>
            <a:pPr>
              <a:buNone/>
            </a:pPr>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Necessidade de participação de toda a equipe para ofertar atenção e assistência mais </a:t>
            </a:r>
            <a:r>
              <a:rPr lang="pt-BR" sz="2400" dirty="0" smtClean="0">
                <a:latin typeface="Arial" panose="020B0604020202020204" pitchFamily="34" charset="0"/>
                <a:cs typeface="Arial" panose="020B0604020202020204" pitchFamily="34" charset="0"/>
              </a:rPr>
              <a:t>qualificadas.</a:t>
            </a:r>
          </a:p>
          <a:p>
            <a:endParaRPr lang="pt-BR" sz="2400" dirty="0" smtClean="0">
              <a:latin typeface="Arial" panose="020B0604020202020204" pitchFamily="34" charset="0"/>
              <a:cs typeface="Arial" panose="020B0604020202020204" pitchFamily="34" charset="0"/>
            </a:endParaRPr>
          </a:p>
          <a:p>
            <a:r>
              <a:rPr lang="pt-BR" sz="2400" dirty="0" smtClean="0">
                <a:latin typeface="Arial" panose="020B0604020202020204" pitchFamily="34" charset="0"/>
                <a:cs typeface="Arial" panose="020B0604020202020204" pitchFamily="34" charset="0"/>
              </a:rPr>
              <a:t>Necessidade </a:t>
            </a:r>
            <a:r>
              <a:rPr lang="pt-BR" sz="2400" dirty="0">
                <a:latin typeface="Arial" panose="020B0604020202020204" pitchFamily="34" charset="0"/>
                <a:cs typeface="Arial" panose="020B0604020202020204" pitchFamily="34" charset="0"/>
              </a:rPr>
              <a:t>de capacitar a equipe de acordo com os protocolos oficiais do Ministério da </a:t>
            </a:r>
            <a:r>
              <a:rPr lang="pt-BR" sz="2400" dirty="0" smtClean="0">
                <a:latin typeface="Arial" panose="020B0604020202020204" pitchFamily="34" charset="0"/>
                <a:cs typeface="Arial" panose="020B0604020202020204" pitchFamily="34" charset="0"/>
              </a:rPr>
              <a:t>Saúde.</a:t>
            </a:r>
          </a:p>
          <a:p>
            <a:pPr marL="0" indent="0">
              <a:buNone/>
            </a:pPr>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Falta de </a:t>
            </a:r>
            <a:r>
              <a:rPr lang="pt-BR" sz="2400" dirty="0" smtClean="0">
                <a:latin typeface="Arial" panose="020B0604020202020204" pitchFamily="34" charset="0"/>
                <a:cs typeface="Arial" panose="020B0604020202020204" pitchFamily="34" charset="0"/>
              </a:rPr>
              <a:t>medicações.</a:t>
            </a:r>
            <a:endParaRPr lang="pt-BR" sz="2400"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2"/>
          <a:stretch>
            <a:fillRect/>
          </a:stretch>
        </p:blipFill>
        <p:spPr>
          <a:xfrm>
            <a:off x="10213737" y="5326821"/>
            <a:ext cx="1860675" cy="1393514"/>
          </a:xfrm>
          <a:prstGeom prst="rect">
            <a:avLst/>
          </a:prstGeom>
        </p:spPr>
      </p:pic>
    </p:spTree>
    <p:extLst>
      <p:ext uri="{BB962C8B-B14F-4D97-AF65-F5344CB8AC3E}">
        <p14:creationId xmlns:p14="http://schemas.microsoft.com/office/powerpoint/2010/main" val="1329833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latin typeface="Arial" pitchFamily="34" charset="0"/>
                <a:cs typeface="Arial" pitchFamily="34" charset="0"/>
              </a:rPr>
              <a:t>Ações:</a:t>
            </a:r>
            <a:br>
              <a:rPr lang="pt-BR" b="1" dirty="0" smtClean="0">
                <a:latin typeface="Arial" pitchFamily="34" charset="0"/>
                <a:cs typeface="Arial" pitchFamily="34" charset="0"/>
              </a:rPr>
            </a:br>
            <a:endParaRPr lang="pt-BR" dirty="0"/>
          </a:p>
        </p:txBody>
      </p:sp>
      <p:sp>
        <p:nvSpPr>
          <p:cNvPr id="3" name="Espaço Reservado para Conteúdo 2"/>
          <p:cNvSpPr>
            <a:spLocks noGrp="1"/>
          </p:cNvSpPr>
          <p:nvPr>
            <p:ph idx="1"/>
          </p:nvPr>
        </p:nvSpPr>
        <p:spPr/>
        <p:txBody>
          <a:bodyPr>
            <a:normAutofit/>
          </a:bodyPr>
          <a:lstStyle/>
          <a:p>
            <a:pPr algn="just"/>
            <a:r>
              <a:rPr lang="pt-BR" dirty="0" smtClean="0">
                <a:latin typeface="Arial" pitchFamily="34" charset="0"/>
                <a:cs typeface="Arial" pitchFamily="34" charset="0"/>
              </a:rPr>
              <a:t>Monitoramento e avaliação</a:t>
            </a:r>
          </a:p>
          <a:p>
            <a:pPr algn="just"/>
            <a:r>
              <a:rPr lang="pt-BR" dirty="0" smtClean="0">
                <a:latin typeface="Arial" pitchFamily="34" charset="0"/>
                <a:cs typeface="Arial" pitchFamily="34" charset="0"/>
              </a:rPr>
              <a:t>Organização e gestão do serviço</a:t>
            </a:r>
          </a:p>
          <a:p>
            <a:pPr algn="just"/>
            <a:r>
              <a:rPr lang="pt-BR" dirty="0" smtClean="0">
                <a:latin typeface="Arial" pitchFamily="34" charset="0"/>
                <a:cs typeface="Arial" pitchFamily="34" charset="0"/>
              </a:rPr>
              <a:t>Engajamento público</a:t>
            </a:r>
          </a:p>
          <a:p>
            <a:pPr algn="just"/>
            <a:r>
              <a:rPr lang="pt-BR" dirty="0" smtClean="0">
                <a:latin typeface="Arial" pitchFamily="34" charset="0"/>
                <a:cs typeface="Arial" pitchFamily="34" charset="0"/>
              </a:rPr>
              <a:t>Qualificação da prática clínica</a:t>
            </a:r>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accent1">
                    <a:lumMod val="75000"/>
                  </a:schemeClr>
                </a:solidFill>
              </a:rPr>
              <a:t>Logística</a:t>
            </a:r>
          </a:p>
        </p:txBody>
      </p:sp>
      <p:sp>
        <p:nvSpPr>
          <p:cNvPr id="3" name="Espaço Reservado para Conteúdo 2"/>
          <p:cNvSpPr>
            <a:spLocks noGrp="1"/>
          </p:cNvSpPr>
          <p:nvPr>
            <p:ph idx="1"/>
          </p:nvPr>
        </p:nvSpPr>
        <p:spPr>
          <a:xfrm>
            <a:off x="380960" y="1196752"/>
            <a:ext cx="11667701" cy="5375520"/>
          </a:xfrm>
        </p:spPr>
        <p:txBody>
          <a:bodyPr>
            <a:normAutofit/>
          </a:bodyPr>
          <a:lstStyle/>
          <a:p>
            <a:pPr algn="just">
              <a:lnSpc>
                <a:spcPct val="160000"/>
              </a:lnSpc>
            </a:pPr>
            <a:r>
              <a:rPr lang="pt-BR" sz="2400" dirty="0">
                <a:latin typeface="Arial" pitchFamily="34" charset="0"/>
                <a:cs typeface="Arial" pitchFamily="34" charset="0"/>
              </a:rPr>
              <a:t> </a:t>
            </a:r>
            <a:r>
              <a:rPr lang="pt-BR" sz="2400" dirty="0" smtClean="0">
                <a:latin typeface="Arial" pitchFamily="34" charset="0"/>
                <a:cs typeface="Arial" pitchFamily="34" charset="0"/>
              </a:rPr>
              <a:t>Caderno de Atenção Básica nº16 – Série A. Normas e Manuais Técnicos, Ministério da Saúde, 2010</a:t>
            </a:r>
            <a:endParaRPr lang="pt-BR" sz="2400" dirty="0">
              <a:latin typeface="Arial" pitchFamily="34" charset="0"/>
              <a:cs typeface="Arial" pitchFamily="34" charset="0"/>
            </a:endParaRPr>
          </a:p>
          <a:p>
            <a:pPr algn="just">
              <a:lnSpc>
                <a:spcPct val="160000"/>
              </a:lnSpc>
            </a:pPr>
            <a:r>
              <a:rPr lang="pt-BR" sz="2400" dirty="0">
                <a:latin typeface="Arial" pitchFamily="34" charset="0"/>
                <a:cs typeface="Arial" pitchFamily="34" charset="0"/>
              </a:rPr>
              <a:t>Ficha-espelho disponibilizada pelo curso de </a:t>
            </a:r>
            <a:r>
              <a:rPr lang="pt-BR" sz="2400" dirty="0" smtClean="0">
                <a:latin typeface="Arial" pitchFamily="34" charset="0"/>
                <a:cs typeface="Arial" pitchFamily="34" charset="0"/>
              </a:rPr>
              <a:t>especialização;</a:t>
            </a:r>
            <a:endParaRPr lang="pt-BR" sz="2400" dirty="0">
              <a:latin typeface="Arial" pitchFamily="34" charset="0"/>
              <a:cs typeface="Arial" pitchFamily="34" charset="0"/>
            </a:endParaRPr>
          </a:p>
          <a:p>
            <a:pPr algn="just">
              <a:lnSpc>
                <a:spcPct val="160000"/>
              </a:lnSpc>
            </a:pPr>
            <a:r>
              <a:rPr lang="pt-BR" sz="2400" dirty="0">
                <a:latin typeface="Arial" pitchFamily="34" charset="0"/>
                <a:cs typeface="Arial" pitchFamily="34" charset="0"/>
              </a:rPr>
              <a:t>Planilha coleta de </a:t>
            </a:r>
            <a:r>
              <a:rPr lang="pt-BR" sz="2400" dirty="0" smtClean="0">
                <a:latin typeface="Arial" pitchFamily="34" charset="0"/>
                <a:cs typeface="Arial" pitchFamily="34" charset="0"/>
              </a:rPr>
              <a:t>dados;</a:t>
            </a:r>
            <a:endParaRPr lang="pt-BR" sz="2400" dirty="0">
              <a:latin typeface="Arial" pitchFamily="34" charset="0"/>
              <a:cs typeface="Arial" pitchFamily="34" charset="0"/>
            </a:endParaRPr>
          </a:p>
          <a:p>
            <a:pPr algn="just">
              <a:lnSpc>
                <a:spcPct val="160000"/>
              </a:lnSpc>
            </a:pPr>
            <a:r>
              <a:rPr lang="pt-BR" sz="2400" dirty="0">
                <a:latin typeface="Arial" pitchFamily="34" charset="0"/>
                <a:cs typeface="Arial" pitchFamily="34" charset="0"/>
              </a:rPr>
              <a:t>Folders, cartazes, </a:t>
            </a:r>
            <a:r>
              <a:rPr lang="pt-BR" sz="2400" dirty="0" smtClean="0">
                <a:latin typeface="Arial" pitchFamily="34" charset="0"/>
                <a:cs typeface="Arial" pitchFamily="34" charset="0"/>
              </a:rPr>
              <a:t>banner, </a:t>
            </a:r>
            <a:r>
              <a:rPr lang="pt-BR" sz="2400" dirty="0">
                <a:latin typeface="Arial" pitchFamily="34" charset="0"/>
                <a:cs typeface="Arial" pitchFamily="34" charset="0"/>
              </a:rPr>
              <a:t>confeccionados pela </a:t>
            </a:r>
            <a:r>
              <a:rPr lang="pt-BR" sz="2400" dirty="0" smtClean="0">
                <a:latin typeface="Arial" pitchFamily="34" charset="0"/>
                <a:cs typeface="Arial" pitchFamily="34" charset="0"/>
              </a:rPr>
              <a:t>equipe;</a:t>
            </a:r>
            <a:endParaRPr lang="pt-BR" sz="2400" dirty="0">
              <a:latin typeface="Arial" pitchFamily="34" charset="0"/>
              <a:cs typeface="Arial" pitchFamily="34" charset="0"/>
            </a:endParaRPr>
          </a:p>
          <a:p>
            <a:pPr algn="just">
              <a:lnSpc>
                <a:spcPct val="160000"/>
              </a:lnSpc>
            </a:pPr>
            <a:r>
              <a:rPr lang="pt-BR" sz="2400" dirty="0">
                <a:latin typeface="Arial" pitchFamily="34" charset="0"/>
                <a:cs typeface="Arial" pitchFamily="34" charset="0"/>
              </a:rPr>
              <a:t>Prontuário clínico do </a:t>
            </a:r>
            <a:r>
              <a:rPr lang="pt-BR" sz="2400" dirty="0" smtClean="0">
                <a:latin typeface="Arial" pitchFamily="34" charset="0"/>
                <a:cs typeface="Arial" pitchFamily="34" charset="0"/>
              </a:rPr>
              <a:t>paciente;</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val="188145099"/>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APRESENTAÇÃO NOALVIS">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APRESENTAÇÃO NOALVIS.potx</Template>
  <TotalTime>791</TotalTime>
  <Words>1625</Words>
  <Application>Microsoft Office PowerPoint</Application>
  <PresentationFormat>Widescreen</PresentationFormat>
  <Paragraphs>132</Paragraphs>
  <Slides>28</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28</vt:i4>
      </vt:variant>
    </vt:vector>
  </HeadingPairs>
  <TitlesOfParts>
    <vt:vector size="34" baseType="lpstr">
      <vt:lpstr>Arial</vt:lpstr>
      <vt:lpstr>Arial Black</vt:lpstr>
      <vt:lpstr>Calibri</vt:lpstr>
      <vt:lpstr>Verdana</vt:lpstr>
      <vt:lpstr>Wingdings</vt:lpstr>
      <vt:lpstr>APRESENTAÇÃO NOALVIS</vt:lpstr>
      <vt:lpstr>    Melhoria do programa de atenção as pessoas com Hipertensão Arterial e à Diabetes Mellitus na UBS/ESF Jose Pedro De Almeida Leites, Pedro Osório/RS   </vt:lpstr>
      <vt:lpstr>Introdução</vt:lpstr>
      <vt:lpstr>Caracterização do Município</vt:lpstr>
      <vt:lpstr>Município de Pedro Osorio-RS</vt:lpstr>
      <vt:lpstr>Apresentação do PowerPoint</vt:lpstr>
      <vt:lpstr>UBS Jose Pedro De Almeida Leites</vt:lpstr>
      <vt:lpstr>Por que escolher a ação programática HAS e/ou DM para a população?   </vt:lpstr>
      <vt:lpstr>Ações: </vt:lpstr>
      <vt:lpstr>Logística</vt:lpstr>
      <vt:lpstr>Objetivo Geral:</vt:lpstr>
      <vt:lpstr>               Metodologia</vt:lpstr>
      <vt:lpstr>Objetivos, Metas e Resultados</vt:lpstr>
      <vt:lpstr>Objetivo 2 - Melhorar a qualidade da atenção a pessoas com hipertensão e/ou pessoas com diabetes. : </vt:lpstr>
      <vt:lpstr>Meta 2.3- Realizar exame dos pés em 100% das pessoas com diabetes a cada 03 meses (com palpação dos pulsos tibial posterior e pedial e medida da sensibilidade).  </vt:lpstr>
      <vt:lpstr>Apresentação do PowerPoint</vt:lpstr>
      <vt:lpstr>Apresentação do PowerPoint</vt:lpstr>
      <vt:lpstr>Apresentação do PowerPoint</vt:lpstr>
      <vt:lpstr>Objetivo 3 - Melhorar a adesão de hipertensos e/ou diabéticos ao programa: </vt:lpstr>
      <vt:lpstr>Objetivo 4 - Melhorar o registro das informações:   </vt:lpstr>
      <vt:lpstr>  Objetivo 5 -Mapear o risco para doença cardiovascular das pessoas com hipertensão e/ou diabetes   </vt:lpstr>
      <vt:lpstr>   Objetivo 6 -Promover a saúde de Hipertensos e/ou Diabéticos:   </vt:lpstr>
      <vt:lpstr>Apresentação do PowerPoint</vt:lpstr>
      <vt:lpstr>Apresentação do PowerPoint</vt:lpstr>
      <vt:lpstr>Apresentação do PowerPoint</vt:lpstr>
      <vt:lpstr>Discussão:</vt:lpstr>
      <vt:lpstr>Apresentação do PowerPoint</vt:lpstr>
      <vt:lpstr>REFLEXÃO CRÍTICA</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MELHORIA DA ATENÇÃO À SAÚDE DE HIPERTENSOS  E /OU DIABÉTICOS DA ESF MONTE LÍBANO, NATAL / RN</dc:title>
  <dc:creator>Nayra</dc:creator>
  <cp:lastModifiedBy>Ernande</cp:lastModifiedBy>
  <cp:revision>114</cp:revision>
  <dcterms:created xsi:type="dcterms:W3CDTF">2015-09-18T00:09:02Z</dcterms:created>
  <dcterms:modified xsi:type="dcterms:W3CDTF">2016-03-09T12:41:16Z</dcterms:modified>
</cp:coreProperties>
</file>